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1"/>
  </p:notesMasterIdLst>
  <p:sldIdLst>
    <p:sldId id="256" r:id="rId6"/>
    <p:sldId id="419"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26"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418"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00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94660"/>
  </p:normalViewPr>
  <p:slideViewPr>
    <p:cSldViewPr>
      <p:cViewPr>
        <p:scale>
          <a:sx n="60" d="100"/>
          <a:sy n="60" d="100"/>
        </p:scale>
        <p:origin x="-174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0FA549-0DE0-4559-9FC3-A89FEBA87192}" type="datetimeFigureOut">
              <a:rPr lang="fa-IR" smtClean="0"/>
              <a:pPr/>
              <a:t>03/27/1441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A12B8F-52A2-4655-9B8D-EF28BC7C7C04}" type="slidenum">
              <a:rPr lang="fa-IR" smtClean="0"/>
              <a:pPr/>
              <a:t>‹#›</a:t>
            </a:fld>
            <a:endParaRPr lang="fa-IR"/>
          </a:p>
        </p:txBody>
      </p:sp>
    </p:spTree>
    <p:extLst>
      <p:ext uri="{BB962C8B-B14F-4D97-AF65-F5344CB8AC3E}">
        <p14:creationId xmlns:p14="http://schemas.microsoft.com/office/powerpoint/2010/main" val="29013315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endParaRPr lang="fa-IR" dirty="0"/>
          </a:p>
        </p:txBody>
      </p:sp>
      <p:sp>
        <p:nvSpPr>
          <p:cNvPr id="4" name="Slide Number Placeholder 3"/>
          <p:cNvSpPr>
            <a:spLocks noGrp="1"/>
          </p:cNvSpPr>
          <p:nvPr>
            <p:ph type="sldNum" sz="quarter" idx="10"/>
          </p:nvPr>
        </p:nvSpPr>
        <p:spPr/>
        <p:txBody>
          <a:bodyPr/>
          <a:lstStyle/>
          <a:p>
            <a:fld id="{17A12B8F-52A2-4655-9B8D-EF28BC7C7C04}" type="slidenum">
              <a:rPr lang="fa-IR" smtClean="0"/>
              <a:pPr/>
              <a:t>2</a:t>
            </a:fld>
            <a:endParaRPr lang="fa-IR"/>
          </a:p>
        </p:txBody>
      </p:sp>
    </p:spTree>
    <p:extLst>
      <p:ext uri="{BB962C8B-B14F-4D97-AF65-F5344CB8AC3E}">
        <p14:creationId xmlns:p14="http://schemas.microsoft.com/office/powerpoint/2010/main" val="173739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17A12B8F-52A2-4655-9B8D-EF28BC7C7C04}" type="slidenum">
              <a:rPr lang="fa-IR" smtClean="0"/>
              <a:pPr/>
              <a:t>11</a:t>
            </a:fld>
            <a:endParaRPr lang="fa-IR"/>
          </a:p>
        </p:txBody>
      </p:sp>
    </p:spTree>
    <p:extLst>
      <p:ext uri="{BB962C8B-B14F-4D97-AF65-F5344CB8AC3E}">
        <p14:creationId xmlns:p14="http://schemas.microsoft.com/office/powerpoint/2010/main" val="31111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پایان</a:t>
            </a:r>
            <a:endParaRPr lang="fa-IR" dirty="0"/>
          </a:p>
        </p:txBody>
      </p:sp>
      <p:sp>
        <p:nvSpPr>
          <p:cNvPr id="4" name="Slide Number Placeholder 3"/>
          <p:cNvSpPr>
            <a:spLocks noGrp="1"/>
          </p:cNvSpPr>
          <p:nvPr>
            <p:ph type="sldNum" sz="quarter" idx="10"/>
          </p:nvPr>
        </p:nvSpPr>
        <p:spPr/>
        <p:txBody>
          <a:bodyPr/>
          <a:lstStyle/>
          <a:p>
            <a:fld id="{17A12B8F-52A2-4655-9B8D-EF28BC7C7C04}" type="slidenum">
              <a:rPr lang="fa-IR" smtClean="0"/>
              <a:pPr/>
              <a:t>115</a:t>
            </a:fld>
            <a:endParaRPr lang="fa-IR"/>
          </a:p>
        </p:txBody>
      </p:sp>
    </p:spTree>
    <p:extLst>
      <p:ext uri="{BB962C8B-B14F-4D97-AF65-F5344CB8AC3E}">
        <p14:creationId xmlns:p14="http://schemas.microsoft.com/office/powerpoint/2010/main" val="353729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eld">
    <p:spTree>
      <p:nvGrpSpPr>
        <p:cNvPr id="1" name=""/>
        <p:cNvGrpSpPr/>
        <p:nvPr/>
      </p:nvGrpSpPr>
      <p:grpSpPr>
        <a:xfrm>
          <a:off x="0" y="0"/>
          <a:ext cx="0" cy="0"/>
          <a:chOff x="0" y="0"/>
          <a:chExt cx="0" cy="0"/>
        </a:xfrm>
      </p:grpSpPr>
      <p:sp>
        <p:nvSpPr>
          <p:cNvPr id="9" name="Footer Placeholder 13"/>
          <p:cNvSpPr>
            <a:spLocks noGrp="1"/>
          </p:cNvSpPr>
          <p:nvPr>
            <p:ph type="ftr" sz="quarter" idx="17"/>
          </p:nvPr>
        </p:nvSpPr>
        <p:spPr>
          <a:xfrm>
            <a:off x="5364088" y="188640"/>
            <a:ext cx="2520280" cy="216024"/>
          </a:xfrm>
          <a:prstGeom prst="rect">
            <a:avLst/>
          </a:prstGeom>
        </p:spPr>
        <p:txBody>
          <a:bodyPr/>
          <a:lstStyle>
            <a:lvl1pPr algn="ctr">
              <a:defRPr sz="1100">
                <a:solidFill>
                  <a:schemeClr val="tx1">
                    <a:lumMod val="75000"/>
                    <a:lumOff val="25000"/>
                  </a:schemeClr>
                </a:solidFill>
              </a:defRPr>
            </a:lvl1pPr>
          </a:lstStyle>
          <a:p>
            <a:endParaRPr lang="en-US" dirty="0"/>
          </a:p>
        </p:txBody>
      </p:sp>
      <p:sp>
        <p:nvSpPr>
          <p:cNvPr id="29" name="Rounded Rectangle 28"/>
          <p:cNvSpPr/>
          <p:nvPr userDrawn="1"/>
        </p:nvSpPr>
        <p:spPr>
          <a:xfrm>
            <a:off x="467544" y="980728"/>
            <a:ext cx="8208912" cy="720080"/>
          </a:xfrm>
          <a:prstGeom prst="roundRect">
            <a:avLst/>
          </a:prstGeom>
          <a:ln>
            <a:solidFill>
              <a:schemeClr val="tx2">
                <a:lumMod val="50000"/>
              </a:schemeClr>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30" name="Title 14"/>
          <p:cNvSpPr>
            <a:spLocks noGrp="1"/>
          </p:cNvSpPr>
          <p:nvPr>
            <p:ph type="title" hasCustomPrompt="1"/>
          </p:nvPr>
        </p:nvSpPr>
        <p:spPr>
          <a:xfrm>
            <a:off x="1547664" y="1124744"/>
            <a:ext cx="6048672" cy="432048"/>
          </a:xfrm>
          <a:prstGeom prst="rect">
            <a:avLst/>
          </a:prstGeom>
        </p:spPr>
        <p:txBody>
          <a:bodyPr/>
          <a:lstStyle>
            <a:lvl1pPr algn="ctr" rtl="1">
              <a:defRPr sz="2400" baseline="0">
                <a:solidFill>
                  <a:srgbClr val="000066"/>
                </a:solidFill>
                <a:cs typeface="+mj-cs"/>
              </a:defRPr>
            </a:lvl1pPr>
          </a:lstStyle>
          <a:p>
            <a:r>
              <a:rPr lang="fa-IR" dirty="0" smtClean="0"/>
              <a:t>نام دانشگاه</a:t>
            </a:r>
            <a:endParaRPr lang="en-US" dirty="0"/>
          </a:p>
        </p:txBody>
      </p:sp>
      <p:sp>
        <p:nvSpPr>
          <p:cNvPr id="32" name="Picture Placeholder 31"/>
          <p:cNvSpPr>
            <a:spLocks noGrp="1"/>
          </p:cNvSpPr>
          <p:nvPr>
            <p:ph type="pic" sz="quarter" idx="18" hasCustomPrompt="1"/>
          </p:nvPr>
        </p:nvSpPr>
        <p:spPr>
          <a:xfrm>
            <a:off x="682799" y="1052736"/>
            <a:ext cx="504825" cy="576262"/>
          </a:xfrm>
          <a:prstGeom prst="rect">
            <a:avLst/>
          </a:prstGeom>
        </p:spPr>
        <p:txBody>
          <a:bodyPr anchor="ctr" anchorCtr="1"/>
          <a:lstStyle>
            <a:lvl1pPr marL="0" indent="0" algn="ctr" rtl="1">
              <a:buNone/>
              <a:defRPr sz="900" b="1"/>
            </a:lvl1pPr>
          </a:lstStyle>
          <a:p>
            <a:r>
              <a:rPr lang="fa-IR" dirty="0" smtClean="0"/>
              <a:t>لوگو</a:t>
            </a:r>
          </a:p>
          <a:p>
            <a:r>
              <a:rPr lang="fa-IR" dirty="0" smtClean="0"/>
              <a:t>دانشگاه</a:t>
            </a:r>
            <a:endParaRPr lang="en-US" dirty="0"/>
          </a:p>
        </p:txBody>
      </p:sp>
      <p:sp>
        <p:nvSpPr>
          <p:cNvPr id="33" name="Picture Placeholder 31"/>
          <p:cNvSpPr>
            <a:spLocks noGrp="1"/>
          </p:cNvSpPr>
          <p:nvPr>
            <p:ph type="pic" sz="quarter" idx="19" hasCustomPrompt="1"/>
          </p:nvPr>
        </p:nvSpPr>
        <p:spPr>
          <a:xfrm>
            <a:off x="7955607" y="1052538"/>
            <a:ext cx="504825" cy="576262"/>
          </a:xfrm>
          <a:prstGeom prst="rect">
            <a:avLst/>
          </a:prstGeom>
        </p:spPr>
        <p:txBody>
          <a:bodyPr anchor="ctr" anchorCtr="1"/>
          <a:lstStyle>
            <a:lvl1pPr marL="0" indent="0" algn="ctr" rtl="1">
              <a:buNone/>
              <a:defRPr sz="900" b="1"/>
            </a:lvl1pPr>
          </a:lstStyle>
          <a:p>
            <a:r>
              <a:rPr lang="fa-IR" dirty="0" smtClean="0"/>
              <a:t>لوگو</a:t>
            </a:r>
          </a:p>
          <a:p>
            <a:r>
              <a:rPr lang="fa-IR" dirty="0" smtClean="0"/>
              <a:t>دانشگاه</a:t>
            </a:r>
            <a:endParaRPr lang="en-US" dirty="0"/>
          </a:p>
        </p:txBody>
      </p:sp>
      <p:sp>
        <p:nvSpPr>
          <p:cNvPr id="34" name="Rounded Rectangle 33"/>
          <p:cNvSpPr/>
          <p:nvPr userDrawn="1"/>
        </p:nvSpPr>
        <p:spPr>
          <a:xfrm>
            <a:off x="179512" y="1844824"/>
            <a:ext cx="8786304" cy="2664296"/>
          </a:xfrm>
          <a:prstGeom prst="roundRect">
            <a:avLst>
              <a:gd name="adj" fmla="val 8813"/>
            </a:avLst>
          </a:prstGeom>
          <a:solidFill>
            <a:schemeClr val="tx2">
              <a:lumMod val="20000"/>
              <a:lumOff val="80000"/>
            </a:schemeClr>
          </a:solidFill>
          <a:ln>
            <a:solidFill>
              <a:schemeClr val="tx2">
                <a:lumMod val="75000"/>
              </a:schemeClr>
            </a:solid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8" name="Rounded Rectangle 37"/>
          <p:cNvSpPr/>
          <p:nvPr userDrawn="1"/>
        </p:nvSpPr>
        <p:spPr>
          <a:xfrm rot="5400000">
            <a:off x="8509187" y="4021300"/>
            <a:ext cx="428628"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6600" b="1" dirty="0">
                <a:ln w="11430"/>
                <a:solidFill>
                  <a:srgbClr val="002060"/>
                </a:solidFill>
                <a:effectLst>
                  <a:outerShdw blurRad="80000" dist="40000" dir="5040000" algn="tl">
                    <a:srgbClr val="000000">
                      <a:alpha val="30000"/>
                    </a:srgbClr>
                  </a:outerShdw>
                </a:effectLst>
              </a:rPr>
              <a:t>0</a:t>
            </a:r>
            <a:endParaRPr lang="en-US" sz="9600" b="1" dirty="0">
              <a:ln w="11430"/>
              <a:solidFill>
                <a:srgbClr val="002060"/>
              </a:solidFill>
              <a:effectLst>
                <a:outerShdw blurRad="80000" dist="40000" dir="5040000" algn="tl">
                  <a:srgbClr val="000000">
                    <a:alpha val="30000"/>
                  </a:srgbClr>
                </a:outerShdw>
              </a:effectLst>
            </a:endParaRPr>
          </a:p>
        </p:txBody>
      </p:sp>
      <p:sp>
        <p:nvSpPr>
          <p:cNvPr id="39" name="Rounded Rectangle 38"/>
          <p:cNvSpPr/>
          <p:nvPr userDrawn="1"/>
        </p:nvSpPr>
        <p:spPr>
          <a:xfrm rot="5400000">
            <a:off x="8509187" y="1953588"/>
            <a:ext cx="428628"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6600" b="1" dirty="0">
                <a:ln w="11430"/>
                <a:solidFill>
                  <a:srgbClr val="002060"/>
                </a:solidFill>
                <a:effectLst>
                  <a:outerShdw blurRad="80000" dist="40000" dir="5040000" algn="tl">
                    <a:srgbClr val="000000">
                      <a:alpha val="30000"/>
                    </a:srgbClr>
                  </a:outerShdw>
                </a:effectLst>
              </a:rPr>
              <a:t>0</a:t>
            </a:r>
            <a:endParaRPr lang="en-US" sz="9600" b="1" dirty="0">
              <a:ln w="11430"/>
              <a:solidFill>
                <a:srgbClr val="002060"/>
              </a:solidFill>
              <a:effectLst>
                <a:outerShdw blurRad="80000" dist="40000" dir="5040000" algn="tl">
                  <a:srgbClr val="000000">
                    <a:alpha val="30000"/>
                  </a:srgbClr>
                </a:outerShdw>
              </a:effectLst>
            </a:endParaRPr>
          </a:p>
        </p:txBody>
      </p:sp>
      <p:sp>
        <p:nvSpPr>
          <p:cNvPr id="40" name="TextBox 39"/>
          <p:cNvSpPr txBox="1"/>
          <p:nvPr userDrawn="1"/>
        </p:nvSpPr>
        <p:spPr>
          <a:xfrm>
            <a:off x="8492951" y="2365980"/>
            <a:ext cx="615553" cy="1639084"/>
          </a:xfrm>
          <a:prstGeom prst="rect">
            <a:avLst/>
          </a:prstGeom>
          <a:noFill/>
        </p:spPr>
        <p:txBody>
          <a:bodyPr vert="vert" wrap="square" rtlCol="0">
            <a:spAutoFit/>
          </a:bodyPr>
          <a:lstStyle/>
          <a:p>
            <a:pPr algn="ctr"/>
            <a:r>
              <a:rPr lang="fa-IR" sz="2800" dirty="0" smtClean="0">
                <a:solidFill>
                  <a:schemeClr val="bg1">
                    <a:lumMod val="50000"/>
                  </a:schemeClr>
                </a:solidFill>
              </a:rPr>
              <a:t>........................</a:t>
            </a:r>
            <a:endParaRPr lang="en-US" sz="2800" dirty="0">
              <a:solidFill>
                <a:schemeClr val="bg1">
                  <a:lumMod val="50000"/>
                </a:schemeClr>
              </a:solidFill>
            </a:endParaRPr>
          </a:p>
        </p:txBody>
      </p:sp>
      <p:sp>
        <p:nvSpPr>
          <p:cNvPr id="41" name="Rounded Rectangle 40"/>
          <p:cNvSpPr/>
          <p:nvPr userDrawn="1"/>
        </p:nvSpPr>
        <p:spPr>
          <a:xfrm rot="5400000">
            <a:off x="195748" y="4024720"/>
            <a:ext cx="428628"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6600" b="1" dirty="0">
                <a:ln w="11430"/>
                <a:solidFill>
                  <a:srgbClr val="002060"/>
                </a:solidFill>
                <a:effectLst>
                  <a:outerShdw blurRad="80000" dist="40000" dir="5040000" algn="tl">
                    <a:srgbClr val="000000">
                      <a:alpha val="30000"/>
                    </a:srgbClr>
                  </a:outerShdw>
                </a:effectLst>
              </a:rPr>
              <a:t>0</a:t>
            </a:r>
            <a:endParaRPr lang="en-US" sz="9600" b="1" dirty="0">
              <a:ln w="11430"/>
              <a:solidFill>
                <a:srgbClr val="002060"/>
              </a:solidFill>
              <a:effectLst>
                <a:outerShdw blurRad="80000" dist="40000" dir="5040000" algn="tl">
                  <a:srgbClr val="000000">
                    <a:alpha val="30000"/>
                  </a:srgbClr>
                </a:outerShdw>
              </a:effectLst>
            </a:endParaRPr>
          </a:p>
        </p:txBody>
      </p:sp>
      <p:sp>
        <p:nvSpPr>
          <p:cNvPr id="42" name="Rounded Rectangle 41"/>
          <p:cNvSpPr/>
          <p:nvPr userDrawn="1"/>
        </p:nvSpPr>
        <p:spPr>
          <a:xfrm rot="5400000">
            <a:off x="195748" y="1957008"/>
            <a:ext cx="428628" cy="396156"/>
          </a:xfrm>
          <a:prstGeom prst="roundRect">
            <a:avLst>
              <a:gd name="adj" fmla="val 50000"/>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lIns="0" tIns="0" rIns="0" bIns="0" rtlCol="0" anchor="ctr" anchorCtr="1">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6600" b="1" dirty="0">
                <a:ln w="11430"/>
                <a:solidFill>
                  <a:srgbClr val="002060"/>
                </a:solidFill>
                <a:effectLst>
                  <a:outerShdw blurRad="80000" dist="40000" dir="5040000" algn="tl">
                    <a:srgbClr val="000000">
                      <a:alpha val="30000"/>
                    </a:srgbClr>
                  </a:outerShdw>
                </a:effectLst>
              </a:rPr>
              <a:t>0</a:t>
            </a:r>
            <a:endParaRPr lang="en-US" sz="9600" b="1" dirty="0">
              <a:ln w="11430"/>
              <a:solidFill>
                <a:srgbClr val="002060"/>
              </a:solidFill>
              <a:effectLst>
                <a:outerShdw blurRad="80000" dist="40000" dir="5040000" algn="tl">
                  <a:srgbClr val="000000">
                    <a:alpha val="30000"/>
                  </a:srgbClr>
                </a:outerShdw>
              </a:effectLst>
            </a:endParaRPr>
          </a:p>
        </p:txBody>
      </p:sp>
      <p:sp>
        <p:nvSpPr>
          <p:cNvPr id="43" name="TextBox 42"/>
          <p:cNvSpPr txBox="1"/>
          <p:nvPr userDrawn="1"/>
        </p:nvSpPr>
        <p:spPr>
          <a:xfrm>
            <a:off x="179512" y="2369400"/>
            <a:ext cx="615553" cy="1639084"/>
          </a:xfrm>
          <a:prstGeom prst="rect">
            <a:avLst/>
          </a:prstGeom>
          <a:noFill/>
        </p:spPr>
        <p:txBody>
          <a:bodyPr vert="vert" wrap="square" rtlCol="0">
            <a:spAutoFit/>
          </a:bodyPr>
          <a:lstStyle/>
          <a:p>
            <a:pPr algn="ctr"/>
            <a:r>
              <a:rPr lang="fa-IR" sz="2800" dirty="0" smtClean="0">
                <a:solidFill>
                  <a:schemeClr val="bg1">
                    <a:lumMod val="50000"/>
                  </a:schemeClr>
                </a:solidFill>
              </a:rPr>
              <a:t>........................</a:t>
            </a:r>
            <a:endParaRPr lang="en-US" sz="2800" dirty="0">
              <a:solidFill>
                <a:schemeClr val="bg1">
                  <a:lumMod val="50000"/>
                </a:schemeClr>
              </a:solidFill>
            </a:endParaRPr>
          </a:p>
        </p:txBody>
      </p:sp>
      <p:sp>
        <p:nvSpPr>
          <p:cNvPr id="45" name="Round Same Side Corner Rectangle 44"/>
          <p:cNvSpPr/>
          <p:nvPr userDrawn="1"/>
        </p:nvSpPr>
        <p:spPr>
          <a:xfrm>
            <a:off x="6745131" y="4662680"/>
            <a:ext cx="2076450" cy="357187"/>
          </a:xfrm>
          <a:prstGeom prst="round2Same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b="1" dirty="0">
              <a:solidFill>
                <a:srgbClr val="002060"/>
              </a:solidFill>
            </a:endParaRPr>
          </a:p>
        </p:txBody>
      </p:sp>
      <p:sp>
        <p:nvSpPr>
          <p:cNvPr id="46" name="Rounded Rectangle 45"/>
          <p:cNvSpPr/>
          <p:nvPr userDrawn="1"/>
        </p:nvSpPr>
        <p:spPr>
          <a:xfrm>
            <a:off x="4606769" y="5019867"/>
            <a:ext cx="4357719" cy="857256"/>
          </a:xfrm>
          <a:prstGeom prst="roundRect">
            <a:avLst/>
          </a:prstGeom>
          <a:solidFill>
            <a:srgbClr val="00B0F0">
              <a:alpha val="3000"/>
            </a:srgbClr>
          </a:solidFill>
          <a:ln/>
        </p:spPr>
        <p:style>
          <a:lnRef idx="2">
            <a:schemeClr val="accent4"/>
          </a:lnRef>
          <a:fillRef idx="1">
            <a:schemeClr val="lt1"/>
          </a:fillRef>
          <a:effectRef idx="0">
            <a:schemeClr val="accent4"/>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3600" b="1" spc="50" dirty="0">
              <a:ln w="11430"/>
              <a:solidFill>
                <a:schemeClr val="tx1"/>
              </a:solidFill>
              <a:effectLst>
                <a:outerShdw blurRad="76200" dist="50800" dir="5400000" algn="tl" rotWithShape="0">
                  <a:srgbClr val="000000">
                    <a:alpha val="65000"/>
                  </a:srgbClr>
                </a:outerShdw>
              </a:effectLst>
            </a:endParaRPr>
          </a:p>
        </p:txBody>
      </p:sp>
      <p:sp>
        <p:nvSpPr>
          <p:cNvPr id="48" name="Text Placeholder 47"/>
          <p:cNvSpPr>
            <a:spLocks noGrp="1"/>
          </p:cNvSpPr>
          <p:nvPr>
            <p:ph type="body" sz="quarter" idx="20" hasCustomPrompt="1"/>
          </p:nvPr>
        </p:nvSpPr>
        <p:spPr>
          <a:xfrm>
            <a:off x="4644008" y="5157191"/>
            <a:ext cx="4320480" cy="648469"/>
          </a:xfrm>
          <a:prstGeom prst="rect">
            <a:avLst/>
          </a:prstGeom>
        </p:spPr>
        <p:txBody>
          <a:bodyPr/>
          <a:lstStyle>
            <a:lvl1pPr algn="ctr" rtl="1">
              <a:buNone/>
              <a:defRPr sz="3600" b="1">
                <a:solidFill>
                  <a:schemeClr val="tx1"/>
                </a:solidFill>
              </a:defRPr>
            </a:lvl1pPr>
          </a:lstStyle>
          <a:p>
            <a:pPr lvl="0"/>
            <a:r>
              <a:rPr lang="fa-IR" dirty="0" smtClean="0"/>
              <a:t>نام تهیه کننده</a:t>
            </a:r>
            <a:endParaRPr lang="en-US" dirty="0"/>
          </a:p>
        </p:txBody>
      </p:sp>
      <p:sp>
        <p:nvSpPr>
          <p:cNvPr id="50" name="Text Placeholder 49"/>
          <p:cNvSpPr>
            <a:spLocks noGrp="1"/>
          </p:cNvSpPr>
          <p:nvPr>
            <p:ph type="body" sz="quarter" idx="21" hasCustomPrompt="1"/>
          </p:nvPr>
        </p:nvSpPr>
        <p:spPr>
          <a:xfrm>
            <a:off x="6804248" y="4653136"/>
            <a:ext cx="1944216" cy="360363"/>
          </a:xfrm>
          <a:prstGeom prst="rect">
            <a:avLst/>
          </a:prstGeom>
        </p:spPr>
        <p:txBody>
          <a:bodyPr/>
          <a:lstStyle>
            <a:lvl1pPr algn="ctr" rtl="1">
              <a:buNone/>
              <a:defRPr sz="1800" b="1" baseline="0">
                <a:solidFill>
                  <a:srgbClr val="002060"/>
                </a:solidFill>
              </a:defRPr>
            </a:lvl1pPr>
          </a:lstStyle>
          <a:p>
            <a:pPr lvl="0"/>
            <a:r>
              <a:rPr lang="fa-IR" dirty="0" smtClean="0"/>
              <a:t>تهیه / تلخیص/تحقیق</a:t>
            </a:r>
            <a:endParaRPr lang="en-US" dirty="0"/>
          </a:p>
        </p:txBody>
      </p:sp>
      <p:sp>
        <p:nvSpPr>
          <p:cNvPr id="51" name="Round Same Side Corner Rectangle 50"/>
          <p:cNvSpPr/>
          <p:nvPr userDrawn="1"/>
        </p:nvSpPr>
        <p:spPr>
          <a:xfrm>
            <a:off x="323528" y="4662829"/>
            <a:ext cx="2076450" cy="357187"/>
          </a:xfrm>
          <a:prstGeom prst="round2Same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b="1" dirty="0">
              <a:solidFill>
                <a:srgbClr val="002060"/>
              </a:solidFill>
            </a:endParaRPr>
          </a:p>
        </p:txBody>
      </p:sp>
      <p:sp>
        <p:nvSpPr>
          <p:cNvPr id="52" name="Rounded Rectangle 51"/>
          <p:cNvSpPr/>
          <p:nvPr userDrawn="1"/>
        </p:nvSpPr>
        <p:spPr>
          <a:xfrm>
            <a:off x="142273" y="5020016"/>
            <a:ext cx="4357719" cy="857256"/>
          </a:xfrm>
          <a:prstGeom prst="roundRect">
            <a:avLst/>
          </a:prstGeom>
          <a:solidFill>
            <a:srgbClr val="00B0F0">
              <a:alpha val="3000"/>
            </a:srgbClr>
          </a:solidFill>
          <a:ln/>
        </p:spPr>
        <p:style>
          <a:lnRef idx="2">
            <a:schemeClr val="accent4"/>
          </a:lnRef>
          <a:fillRef idx="1">
            <a:schemeClr val="lt1"/>
          </a:fillRef>
          <a:effectRef idx="0">
            <a:schemeClr val="accent4"/>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3600" b="1" spc="50" dirty="0">
              <a:ln w="11430"/>
              <a:solidFill>
                <a:schemeClr val="tx1"/>
              </a:solidFill>
              <a:effectLst>
                <a:outerShdw blurRad="76200" dist="50800" dir="5400000" algn="tl" rotWithShape="0">
                  <a:srgbClr val="000000">
                    <a:alpha val="65000"/>
                  </a:srgbClr>
                </a:outerShdw>
              </a:effectLst>
            </a:endParaRPr>
          </a:p>
        </p:txBody>
      </p:sp>
      <p:sp>
        <p:nvSpPr>
          <p:cNvPr id="53" name="Text Placeholder 47"/>
          <p:cNvSpPr>
            <a:spLocks noGrp="1"/>
          </p:cNvSpPr>
          <p:nvPr>
            <p:ph type="body" sz="quarter" idx="22" hasCustomPrompt="1"/>
          </p:nvPr>
        </p:nvSpPr>
        <p:spPr>
          <a:xfrm>
            <a:off x="179512" y="5157192"/>
            <a:ext cx="4320480" cy="648618"/>
          </a:xfrm>
          <a:prstGeom prst="rect">
            <a:avLst/>
          </a:prstGeom>
        </p:spPr>
        <p:txBody>
          <a:bodyPr/>
          <a:lstStyle>
            <a:lvl1pPr algn="ctr" rtl="1">
              <a:buNone/>
              <a:defRPr sz="3600" b="1" baseline="0">
                <a:solidFill>
                  <a:schemeClr val="tx1"/>
                </a:solidFill>
              </a:defRPr>
            </a:lvl1pPr>
          </a:lstStyle>
          <a:p>
            <a:pPr lvl="0"/>
            <a:r>
              <a:rPr lang="fa-IR" dirty="0" smtClean="0"/>
              <a:t>نام استاد یا نهاد</a:t>
            </a:r>
            <a:endParaRPr lang="en-US" dirty="0"/>
          </a:p>
        </p:txBody>
      </p:sp>
      <p:sp>
        <p:nvSpPr>
          <p:cNvPr id="54" name="Text Placeholder 49"/>
          <p:cNvSpPr>
            <a:spLocks noGrp="1"/>
          </p:cNvSpPr>
          <p:nvPr>
            <p:ph type="body" sz="quarter" idx="23" hasCustomPrompt="1"/>
          </p:nvPr>
        </p:nvSpPr>
        <p:spPr>
          <a:xfrm>
            <a:off x="526885" y="4653285"/>
            <a:ext cx="1655762" cy="360363"/>
          </a:xfrm>
          <a:prstGeom prst="rect">
            <a:avLst/>
          </a:prstGeom>
        </p:spPr>
        <p:txBody>
          <a:bodyPr/>
          <a:lstStyle>
            <a:lvl1pPr algn="ctr" rtl="1">
              <a:buNone/>
              <a:defRPr sz="1800" b="1">
                <a:solidFill>
                  <a:srgbClr val="002060"/>
                </a:solidFill>
              </a:defRPr>
            </a:lvl1pPr>
          </a:lstStyle>
          <a:p>
            <a:pPr lvl="0"/>
            <a:r>
              <a:rPr lang="fa-IR" dirty="0" smtClean="0"/>
              <a:t>استاد / نهاد</a:t>
            </a:r>
            <a:endParaRPr lang="en-US" dirty="0"/>
          </a:p>
        </p:txBody>
      </p:sp>
      <p:sp>
        <p:nvSpPr>
          <p:cNvPr id="56" name="Text Placeholder 55"/>
          <p:cNvSpPr>
            <a:spLocks noGrp="1"/>
          </p:cNvSpPr>
          <p:nvPr>
            <p:ph type="body" sz="quarter" idx="24" hasCustomPrompt="1"/>
          </p:nvPr>
        </p:nvSpPr>
        <p:spPr>
          <a:xfrm>
            <a:off x="1547961" y="2636763"/>
            <a:ext cx="6048375" cy="1584325"/>
          </a:xfrm>
          <a:prstGeom prst="rect">
            <a:avLst/>
          </a:prstGeom>
        </p:spPr>
        <p:txBody>
          <a:bodyPr/>
          <a:lstStyle>
            <a:lvl1pPr algn="ctr">
              <a:buNone/>
              <a:defRPr sz="8800">
                <a:solidFill>
                  <a:srgbClr val="006600"/>
                </a:solidFill>
                <a:cs typeface="+mj-cs"/>
              </a:defRPr>
            </a:lvl1pPr>
            <a:lvl2pPr>
              <a:defRPr sz="4000">
                <a:cs typeface="+mj-cs"/>
              </a:defRPr>
            </a:lvl2pPr>
            <a:lvl3pPr>
              <a:defRPr sz="4000">
                <a:cs typeface="+mj-cs"/>
              </a:defRPr>
            </a:lvl3pPr>
            <a:lvl4pPr>
              <a:defRPr sz="4000">
                <a:cs typeface="+mj-cs"/>
              </a:defRPr>
            </a:lvl4pPr>
            <a:lvl5pPr>
              <a:defRPr sz="4000">
                <a:cs typeface="+mj-cs"/>
              </a:defRPr>
            </a:lvl5pPr>
          </a:lstStyle>
          <a:p>
            <a:pPr lvl="0"/>
            <a:r>
              <a:rPr lang="fa-IR" dirty="0" smtClean="0"/>
              <a:t>عنوان تحقیق</a:t>
            </a:r>
            <a:endParaRPr lang="en-US" dirty="0"/>
          </a:p>
        </p:txBody>
      </p:sp>
      <p:sp>
        <p:nvSpPr>
          <p:cNvPr id="58" name="Text Placeholder 57"/>
          <p:cNvSpPr>
            <a:spLocks noGrp="1"/>
          </p:cNvSpPr>
          <p:nvPr>
            <p:ph type="body" sz="quarter" idx="25" hasCustomPrompt="1"/>
          </p:nvPr>
        </p:nvSpPr>
        <p:spPr>
          <a:xfrm>
            <a:off x="1547961" y="1844824"/>
            <a:ext cx="6048375" cy="720725"/>
          </a:xfrm>
          <a:prstGeom prst="rect">
            <a:avLst/>
          </a:prstGeom>
        </p:spPr>
        <p:txBody>
          <a:bodyPr/>
          <a:lstStyle>
            <a:lvl1pPr algn="ctr" rtl="1">
              <a:buNone/>
              <a:defRPr sz="3600" b="1">
                <a:solidFill>
                  <a:srgbClr val="C00000"/>
                </a:solidFill>
                <a:cs typeface="+mn-cs"/>
              </a:defRPr>
            </a:lvl1pPr>
          </a:lstStyle>
          <a:p>
            <a:pPr lvl="0"/>
            <a:r>
              <a:rPr lang="fa-IR" dirty="0" smtClean="0"/>
              <a:t>عنوان درس</a:t>
            </a:r>
            <a:endParaRPr lang="en-US" dirty="0"/>
          </a:p>
        </p:txBody>
      </p:sp>
      <p:sp>
        <p:nvSpPr>
          <p:cNvPr id="59" name="Snip Same Side Corner Rectangle 58"/>
          <p:cNvSpPr/>
          <p:nvPr userDrawn="1"/>
        </p:nvSpPr>
        <p:spPr>
          <a:xfrm>
            <a:off x="1619672" y="5949280"/>
            <a:ext cx="5904656" cy="792088"/>
          </a:xfrm>
          <a:prstGeom prst="snip2SameRect">
            <a:avLst>
              <a:gd name="adj1" fmla="val 50000"/>
              <a:gd name="adj2" fmla="val 0"/>
            </a:avLst>
          </a:prstGeom>
          <a:solidFill>
            <a:schemeClr val="accent6">
              <a:lumMod val="20000"/>
              <a:lumOff val="80000"/>
              <a:alpha val="76000"/>
            </a:schemeClr>
          </a:solidFill>
          <a:ln>
            <a:solidFill>
              <a:schemeClr val="tx1"/>
            </a:solidFill>
          </a:ln>
          <a:effectLst>
            <a:innerShdw blurRad="114300">
              <a:prstClr val="black"/>
            </a:innerShdw>
          </a:effectLst>
          <a:scene3d>
            <a:camera prst="orthographicFront">
              <a:rot lat="0" lon="0" rev="0"/>
            </a:camera>
            <a:lightRig rig="chilly" dir="t">
              <a:rot lat="0" lon="0" rev="18480000"/>
            </a:lightRig>
          </a:scene3d>
          <a:sp3d prstMaterial="clear">
            <a:bevelT h="63500"/>
          </a:sp3d>
        </p:spPr>
        <p:style>
          <a:lnRef idx="1">
            <a:schemeClr val="accent1"/>
          </a:lnRef>
          <a:fillRef idx="2">
            <a:schemeClr val="accent1"/>
          </a:fillRef>
          <a:effectRef idx="1">
            <a:schemeClr val="accent1"/>
          </a:effectRef>
          <a:fontRef idx="minor">
            <a:schemeClr val="dk1"/>
          </a:fontRef>
        </p:style>
        <p:txBody>
          <a:bodyPr rtlCol="0" anchor="ctr" anchorCtr="1"/>
          <a:lstStyle/>
          <a:p>
            <a:pPr algn="ctr"/>
            <a:endParaRPr lang="en-US" sz="1400" b="1" dirty="0" smtClean="0">
              <a:solidFill>
                <a:srgbClr val="00601E"/>
              </a:solidFill>
            </a:endParaRPr>
          </a:p>
        </p:txBody>
      </p:sp>
      <p:sp>
        <p:nvSpPr>
          <p:cNvPr id="61" name="Text Placeholder 60"/>
          <p:cNvSpPr>
            <a:spLocks noGrp="1"/>
          </p:cNvSpPr>
          <p:nvPr>
            <p:ph type="body" sz="quarter" idx="26" hasCustomPrompt="1"/>
          </p:nvPr>
        </p:nvSpPr>
        <p:spPr>
          <a:xfrm>
            <a:off x="1979613" y="5949280"/>
            <a:ext cx="5113337" cy="792163"/>
          </a:xfrm>
          <a:prstGeom prst="rect">
            <a:avLst/>
          </a:prstGeom>
        </p:spPr>
        <p:txBody>
          <a:bodyPr anchor="ctr" anchorCtr="1"/>
          <a:lstStyle>
            <a:lvl1pPr algn="ctr">
              <a:buNone/>
              <a:defRPr sz="2400" b="1">
                <a:solidFill>
                  <a:srgbClr val="7030A0"/>
                </a:solidFill>
              </a:defRPr>
            </a:lvl1pPr>
          </a:lstStyle>
          <a:p>
            <a:pPr lvl="0"/>
            <a:r>
              <a:rPr lang="fa-IR" dirty="0" smtClean="0"/>
              <a:t>سال تهیه</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htava">
    <p:spTree>
      <p:nvGrpSpPr>
        <p:cNvPr id="1" name=""/>
        <p:cNvGrpSpPr/>
        <p:nvPr/>
      </p:nvGrpSpPr>
      <p:grpSpPr>
        <a:xfrm>
          <a:off x="0" y="0"/>
          <a:ext cx="0" cy="0"/>
          <a:chOff x="0" y="0"/>
          <a:chExt cx="0" cy="0"/>
        </a:xfrm>
      </p:grpSpPr>
      <p:sp>
        <p:nvSpPr>
          <p:cNvPr id="13" name="Slide Number Placeholder 12"/>
          <p:cNvSpPr>
            <a:spLocks noGrp="1"/>
          </p:cNvSpPr>
          <p:nvPr>
            <p:ph type="sldNum" sz="quarter" idx="16"/>
          </p:nvPr>
        </p:nvSpPr>
        <p:spPr>
          <a:xfrm>
            <a:off x="8820472" y="116632"/>
            <a:ext cx="395536" cy="404663"/>
          </a:xfrm>
          <a:prstGeom prst="rect">
            <a:avLst/>
          </a:prstGeom>
        </p:spPr>
        <p:txBody>
          <a:bodyPr/>
          <a:lstStyle>
            <a:lvl1pPr>
              <a:defRPr sz="1200">
                <a:solidFill>
                  <a:schemeClr val="bg1"/>
                </a:solidFill>
                <a:cs typeface="+mn-cs"/>
              </a:defRPr>
            </a:lvl1pPr>
          </a:lstStyle>
          <a:p>
            <a:fld id="{D022A6DD-1C55-46BB-9D13-6EE9CF3BE74F}" type="slidenum">
              <a:rPr lang="en-US" smtClean="0"/>
              <a:pPr/>
              <a:t>‹#›</a:t>
            </a:fld>
            <a:endParaRPr lang="en-US" dirty="0"/>
          </a:p>
        </p:txBody>
      </p:sp>
      <p:sp>
        <p:nvSpPr>
          <p:cNvPr id="14" name="Footer Placeholder 13"/>
          <p:cNvSpPr>
            <a:spLocks noGrp="1"/>
          </p:cNvSpPr>
          <p:nvPr>
            <p:ph type="ftr" sz="quarter" idx="17"/>
          </p:nvPr>
        </p:nvSpPr>
        <p:spPr>
          <a:xfrm>
            <a:off x="5364088" y="188640"/>
            <a:ext cx="2520280" cy="216024"/>
          </a:xfrm>
          <a:prstGeom prst="rect">
            <a:avLst/>
          </a:prstGeom>
        </p:spPr>
        <p:txBody>
          <a:bodyPr/>
          <a:lstStyle>
            <a:lvl1pPr algn="ctr">
              <a:defRPr sz="1100">
                <a:solidFill>
                  <a:schemeClr val="tx1">
                    <a:lumMod val="75000"/>
                    <a:lumOff val="25000"/>
                  </a:schemeClr>
                </a:solidFill>
              </a:defRPr>
            </a:lvl1pPr>
          </a:lstStyle>
          <a:p>
            <a:endParaRPr lang="en-US" dirty="0"/>
          </a:p>
        </p:txBody>
      </p:sp>
      <p:sp>
        <p:nvSpPr>
          <p:cNvPr id="15" name="Title 14"/>
          <p:cNvSpPr>
            <a:spLocks noGrp="1"/>
          </p:cNvSpPr>
          <p:nvPr>
            <p:ph type="title" hasCustomPrompt="1"/>
          </p:nvPr>
        </p:nvSpPr>
        <p:spPr>
          <a:xfrm>
            <a:off x="2267744" y="692696"/>
            <a:ext cx="6696744" cy="504056"/>
          </a:xfrm>
          <a:prstGeom prst="rect">
            <a:avLst/>
          </a:prstGeom>
        </p:spPr>
        <p:txBody>
          <a:bodyPr/>
          <a:lstStyle>
            <a:lvl1pPr algn="justLow" rtl="1">
              <a:defRPr sz="3200">
                <a:solidFill>
                  <a:srgbClr val="003300"/>
                </a:solidFill>
                <a:cs typeface="+mj-cs"/>
              </a:defRPr>
            </a:lvl1pPr>
          </a:lstStyle>
          <a:p>
            <a:r>
              <a:rPr lang="fa-IR" dirty="0" smtClean="0"/>
              <a:t>تیتر</a:t>
            </a:r>
            <a:endParaRPr lang="en-US" dirty="0"/>
          </a:p>
        </p:txBody>
      </p:sp>
      <p:sp>
        <p:nvSpPr>
          <p:cNvPr id="16" name="Text Placeholder 16"/>
          <p:cNvSpPr>
            <a:spLocks noGrp="1"/>
          </p:cNvSpPr>
          <p:nvPr>
            <p:ph type="body" sz="quarter" idx="18" hasCustomPrompt="1"/>
          </p:nvPr>
        </p:nvSpPr>
        <p:spPr>
          <a:xfrm>
            <a:off x="251718" y="1556792"/>
            <a:ext cx="8640762" cy="4896544"/>
          </a:xfrm>
          <a:prstGeom prst="rect">
            <a:avLst/>
          </a:prstGeom>
        </p:spPr>
        <p:txBody>
          <a:bodyPr/>
          <a:lstStyle>
            <a:lvl1pPr algn="justLow" rtl="1">
              <a:defRPr/>
            </a:lvl1pPr>
            <a:lvl2pPr algn="justLow" rtl="1">
              <a:buNone/>
              <a:defRPr/>
            </a:lvl2pPr>
            <a:lvl3pPr algn="justLow" rtl="1">
              <a:defRPr/>
            </a:lvl3pPr>
            <a:lvl4pPr algn="justLow" rtl="1">
              <a:defRPr/>
            </a:lvl4pPr>
            <a:lvl5pPr algn="justLow" rtl="1">
              <a:defRPr/>
            </a:lvl5pPr>
          </a:lstStyle>
          <a:p>
            <a:pPr lvl="0"/>
            <a:r>
              <a:rPr lang="fa-IR" dirty="0" smtClean="0"/>
              <a:t>متن و شکل</a:t>
            </a:r>
            <a:endParaRPr lang="en-US" dirty="0" smtClean="0"/>
          </a:p>
          <a:p>
            <a:pPr lvl="1"/>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49" r:id="rId2"/>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1095946"/>
            <a:ext cx="6048672" cy="432048"/>
          </a:xfrm>
        </p:spPr>
        <p:txBody>
          <a:bodyPr/>
          <a:lstStyle/>
          <a:p>
            <a:r>
              <a:rPr lang="fa-IR" dirty="0" smtClean="0"/>
              <a:t>دانشگاه علامه طباطبایی</a:t>
            </a:r>
            <a:endParaRPr lang="fa-IR" dirty="0"/>
          </a:p>
        </p:txBody>
      </p:sp>
      <p:sp>
        <p:nvSpPr>
          <p:cNvPr id="6" name="Text Placeholder 5"/>
          <p:cNvSpPr>
            <a:spLocks noGrp="1"/>
          </p:cNvSpPr>
          <p:nvPr>
            <p:ph type="body" sz="quarter" idx="20"/>
          </p:nvPr>
        </p:nvSpPr>
        <p:spPr/>
        <p:txBody>
          <a:bodyPr/>
          <a:lstStyle/>
          <a:p>
            <a:r>
              <a:rPr lang="fa-IR" dirty="0" smtClean="0"/>
              <a:t>حامد رضازاده</a:t>
            </a:r>
            <a:endParaRPr lang="fa-IR" dirty="0"/>
          </a:p>
        </p:txBody>
      </p:sp>
      <p:sp>
        <p:nvSpPr>
          <p:cNvPr id="7" name="Text Placeholder 6"/>
          <p:cNvSpPr>
            <a:spLocks noGrp="1"/>
          </p:cNvSpPr>
          <p:nvPr>
            <p:ph type="body" sz="quarter" idx="21"/>
          </p:nvPr>
        </p:nvSpPr>
        <p:spPr/>
        <p:txBody>
          <a:bodyPr/>
          <a:lstStyle/>
          <a:p>
            <a:r>
              <a:rPr lang="fa-IR" dirty="0" smtClean="0"/>
              <a:t>دانشجو</a:t>
            </a:r>
            <a:endParaRPr lang="fa-IR" dirty="0"/>
          </a:p>
        </p:txBody>
      </p:sp>
      <p:sp>
        <p:nvSpPr>
          <p:cNvPr id="8" name="Text Placeholder 7"/>
          <p:cNvSpPr>
            <a:spLocks noGrp="1"/>
          </p:cNvSpPr>
          <p:nvPr>
            <p:ph type="body" sz="quarter" idx="22"/>
          </p:nvPr>
        </p:nvSpPr>
        <p:spPr/>
        <p:txBody>
          <a:bodyPr/>
          <a:lstStyle/>
          <a:p>
            <a:r>
              <a:rPr lang="fa-IR" dirty="0" smtClean="0"/>
              <a:t>آقای دکتر احمد ورزش</a:t>
            </a:r>
            <a:r>
              <a:rPr lang="en-US" dirty="0" smtClean="0"/>
              <a:t> </a:t>
            </a:r>
            <a:r>
              <a:rPr lang="fa-IR" dirty="0" smtClean="0"/>
              <a:t>کار</a:t>
            </a:r>
            <a:endParaRPr lang="fa-IR" dirty="0"/>
          </a:p>
        </p:txBody>
      </p:sp>
      <p:sp>
        <p:nvSpPr>
          <p:cNvPr id="9" name="Text Placeholder 8"/>
          <p:cNvSpPr>
            <a:spLocks noGrp="1"/>
          </p:cNvSpPr>
          <p:nvPr>
            <p:ph type="body" sz="quarter" idx="23"/>
          </p:nvPr>
        </p:nvSpPr>
        <p:spPr/>
        <p:txBody>
          <a:bodyPr/>
          <a:lstStyle/>
          <a:p>
            <a:r>
              <a:rPr lang="fa-IR" dirty="0" smtClean="0"/>
              <a:t>استاد</a:t>
            </a:r>
            <a:endParaRPr lang="fa-IR" dirty="0"/>
          </a:p>
        </p:txBody>
      </p:sp>
      <p:sp>
        <p:nvSpPr>
          <p:cNvPr id="10" name="Text Placeholder 9"/>
          <p:cNvSpPr>
            <a:spLocks noGrp="1"/>
          </p:cNvSpPr>
          <p:nvPr>
            <p:ph type="body" sz="quarter" idx="24"/>
          </p:nvPr>
        </p:nvSpPr>
        <p:spPr>
          <a:xfrm>
            <a:off x="609600" y="2590800"/>
            <a:ext cx="7848599" cy="1782688"/>
          </a:xfrm>
        </p:spPr>
        <p:txBody>
          <a:bodyPr/>
          <a:lstStyle/>
          <a:p>
            <a:pPr>
              <a:spcBef>
                <a:spcPts val="0"/>
              </a:spcBef>
            </a:pPr>
            <a:r>
              <a:rPr lang="fa-IR" sz="6600" dirty="0" smtClean="0"/>
              <a:t>مبانی رفتار سازمانی </a:t>
            </a:r>
          </a:p>
          <a:p>
            <a:r>
              <a:rPr lang="fa-IR" sz="4000" b="1" dirty="0" smtClean="0">
                <a:solidFill>
                  <a:srgbClr val="7030A0"/>
                </a:solidFill>
              </a:rPr>
              <a:t>استیفن رابینز</a:t>
            </a:r>
          </a:p>
        </p:txBody>
      </p:sp>
      <p:sp>
        <p:nvSpPr>
          <p:cNvPr id="11" name="Text Placeholder 10"/>
          <p:cNvSpPr>
            <a:spLocks noGrp="1"/>
          </p:cNvSpPr>
          <p:nvPr>
            <p:ph type="body" sz="quarter" idx="25"/>
          </p:nvPr>
        </p:nvSpPr>
        <p:spPr/>
        <p:txBody>
          <a:bodyPr/>
          <a:lstStyle/>
          <a:p>
            <a:r>
              <a:rPr lang="fa-IR" dirty="0" smtClean="0"/>
              <a:t>خلاصه كتاب</a:t>
            </a:r>
            <a:endParaRPr lang="fa-IR" dirty="0"/>
          </a:p>
        </p:txBody>
      </p:sp>
      <p:sp>
        <p:nvSpPr>
          <p:cNvPr id="12" name="Text Placeholder 11"/>
          <p:cNvSpPr>
            <a:spLocks noGrp="1"/>
          </p:cNvSpPr>
          <p:nvPr>
            <p:ph type="body" sz="quarter" idx="26"/>
          </p:nvPr>
        </p:nvSpPr>
        <p:spPr/>
        <p:txBody>
          <a:bodyPr/>
          <a:lstStyle/>
          <a:p>
            <a:r>
              <a:rPr lang="fa-IR" dirty="0" smtClean="0"/>
              <a:t>زمستان91</a:t>
            </a:r>
            <a:endParaRPr lang="fa-IR" dirty="0"/>
          </a:p>
        </p:txBody>
      </p:sp>
      <p:pic>
        <p:nvPicPr>
          <p:cNvPr id="13" name="Picture 12" descr="logo site.gif"/>
          <p:cNvPicPr>
            <a:picLocks noChangeAspect="1"/>
          </p:cNvPicPr>
          <p:nvPr/>
        </p:nvPicPr>
        <p:blipFill>
          <a:blip r:embed="rId2" cstate="print"/>
          <a:stretch>
            <a:fillRect/>
          </a:stretch>
        </p:blipFill>
        <p:spPr>
          <a:xfrm>
            <a:off x="7848600" y="990600"/>
            <a:ext cx="762000" cy="762000"/>
          </a:xfrm>
          <a:prstGeom prst="rect">
            <a:avLst/>
          </a:prstGeom>
        </p:spPr>
      </p:pic>
      <p:pic>
        <p:nvPicPr>
          <p:cNvPr id="14" name="Picture 13" descr="f457319f9d5937b33b8126c36113d1cd.jpg"/>
          <p:cNvPicPr>
            <a:picLocks noChangeAspect="1"/>
          </p:cNvPicPr>
          <p:nvPr/>
        </p:nvPicPr>
        <p:blipFill>
          <a:blip r:embed="rId3" cstate="print"/>
          <a:stretch>
            <a:fillRect/>
          </a:stretch>
        </p:blipFill>
        <p:spPr>
          <a:xfrm>
            <a:off x="457200" y="914400"/>
            <a:ext cx="838200" cy="838200"/>
          </a:xfrm>
          <a:prstGeom prst="rect">
            <a:avLst/>
          </a:prstGeom>
          <a:ln>
            <a:noFill/>
          </a:ln>
          <a:effectLst>
            <a:softEdge rad="112500"/>
          </a:effectLst>
        </p:spPr>
      </p:pic>
    </p:spTree>
    <p:extLst>
      <p:ext uri="{BB962C8B-B14F-4D97-AF65-F5344CB8AC3E}">
        <p14:creationId xmlns:p14="http://schemas.microsoft.com/office/powerpoint/2010/main" val="307757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181600"/>
          </a:xfrm>
        </p:spPr>
        <p:txBody>
          <a:bodyPr/>
          <a:lstStyle/>
          <a:p>
            <a:pPr marL="0" indent="0">
              <a:buNone/>
            </a:pPr>
            <a:r>
              <a:rPr lang="fa-IR" sz="2000" dirty="0">
                <a:cs typeface="B Nazanin" pitchFamily="2" charset="-78"/>
              </a:rPr>
              <a:t>علاوه بر وجود گروه </a:t>
            </a:r>
            <a:r>
              <a:rPr lang="fa-IR" sz="2000" dirty="0" smtClean="0">
                <a:cs typeface="B Nazanin" pitchFamily="2" charset="-78"/>
              </a:rPr>
              <a:t>هاي </a:t>
            </a:r>
            <a:r>
              <a:rPr lang="fa-IR" sz="2000" dirty="0">
                <a:cs typeface="B Nazanin" pitchFamily="2" charset="-78"/>
              </a:rPr>
              <a:t>مختلف، افراد معلول و مسن را نيز مي توان به عنوان نيروي كار گوناگون نام </a:t>
            </a:r>
            <a:r>
              <a:rPr lang="fa-IR" sz="2000" dirty="0" smtClean="0">
                <a:cs typeface="B Nazanin" pitchFamily="2" charset="-78"/>
              </a:rPr>
              <a:t>برد. </a:t>
            </a:r>
            <a:r>
              <a:rPr lang="fa-IR" sz="2000" dirty="0"/>
              <a:t>در حال حاضر سازمان ها سعي دارند تا به نوع نيازها، شيوه هاي زندگي و خواسته هاي افراد توجه بيشتري نمايند و متوجه تفاوت هاي ارزشي آنها بشوند. مديران هم اكنون مي خواهند با توجه به خصوصيات فردي كاركنان با آنها برخورد نمايند تا نرخ جابجايي و غيبت آنها را كاهش دهند و توليد و بهره وري آنان را افزايش دهند و در عين حال به تبعيض هم متهم نشوند. با برخورد صحيح با مسئله گوناگوني مي توان خلاقيت و نوآوري را در سازمان افزايش داد و تصميم گيري را بهبود بخشيد.</a:t>
            </a:r>
            <a:endParaRPr lang="fa-IR" sz="2000" dirty="0">
              <a:cs typeface="B Nazanin" pitchFamily="2" charset="-78"/>
            </a:endParaRPr>
          </a:p>
          <a:p>
            <a:pPr marL="0" indent="0">
              <a:buNone/>
            </a:pPr>
            <a:endParaRPr lang="fa-IR" sz="2000" dirty="0" smtClean="0">
              <a:cs typeface="B Nazanin" pitchFamily="2" charset="-78"/>
            </a:endParaRPr>
          </a:p>
          <a:p>
            <a:pPr marL="0" indent="0">
              <a:buNone/>
            </a:pPr>
            <a:r>
              <a:rPr lang="fa-IR" sz="2000" b="1" dirty="0">
                <a:solidFill>
                  <a:srgbClr val="FF0000"/>
                </a:solidFill>
              </a:rPr>
              <a:t>واكنش در برابر جهاني شدن سازمان:</a:t>
            </a:r>
          </a:p>
          <a:p>
            <a:pPr marL="0" indent="0">
              <a:buNone/>
            </a:pPr>
            <a:r>
              <a:rPr lang="fa-IR" sz="2000" dirty="0"/>
              <a:t>در زمان كنوني مديريت در محدوده مرزهاي ملي قرار نمي گيرد و مديران بايد بتوانند با افراد متعلق به فرهنگ </a:t>
            </a:r>
            <a:r>
              <a:rPr lang="fa-IR" sz="2000" dirty="0" smtClean="0"/>
              <a:t>هاي </a:t>
            </a:r>
            <a:r>
              <a:rPr lang="fa-IR" sz="2000" dirty="0"/>
              <a:t>مختلف كار كنند. مدير بايد بتواند فرهنگ كاركنان را درك كند (چه كاركنان در كشورهاي ديگر باشند و چه در كشور او باشند )، با آنان وجوه مشترك پيدا كند و آنان را وادار كند كه شيوه هاي گوناگون مديريت را درك كنند و خود را با آنان سازگار نمايد.</a:t>
            </a:r>
            <a:endParaRPr lang="fa-IR" sz="2000" dirty="0">
              <a:cs typeface="B Nazanin" pitchFamily="2" charset="-78"/>
            </a:endParaRPr>
          </a:p>
          <a:p>
            <a:pPr marL="0" indent="0">
              <a:buNone/>
            </a:pPr>
            <a:endParaRPr lang="fa-IR" sz="2000" dirty="0" smtClean="0"/>
          </a:p>
          <a:p>
            <a:pPr marL="0" indent="0">
              <a:buNone/>
            </a:pPr>
            <a:r>
              <a:rPr lang="fa-IR" sz="2000" b="1" dirty="0">
                <a:solidFill>
                  <a:srgbClr val="FF0000"/>
                </a:solidFill>
              </a:rPr>
              <a:t>تفويض اختيار:</a:t>
            </a:r>
          </a:p>
          <a:p>
            <a:pPr marL="0" indent="0">
              <a:buNone/>
            </a:pPr>
            <a:r>
              <a:rPr lang="fa-IR" sz="2000" dirty="0"/>
              <a:t>هم اكنون مديران را با عنوان هاي مختلف مانند مشاور، سرپرست و ناظر معرفي مي كند. </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dirty="0">
              <a:cs typeface="B Nazanin" pitchFamily="2" charset="-78"/>
            </a:endParaRPr>
          </a:p>
          <a:p>
            <a:endParaRPr lang="fa-IR" dirty="0"/>
          </a:p>
        </p:txBody>
      </p:sp>
      <p:sp>
        <p:nvSpPr>
          <p:cNvPr id="5" name="Slide Number Placeholder 4"/>
          <p:cNvSpPr>
            <a:spLocks noGrp="1"/>
          </p:cNvSpPr>
          <p:nvPr>
            <p:ph type="sldNum" sz="quarter" idx="16"/>
          </p:nvPr>
        </p:nvSpPr>
        <p:spPr/>
        <p:txBody>
          <a:bodyPr/>
          <a:lstStyle/>
          <a:p>
            <a:fld id="{D022A6DD-1C55-46BB-9D13-6EE9CF3BE74F}" type="slidenum">
              <a:rPr lang="en-US" smtClean="0"/>
              <a:pPr/>
              <a:t>10</a:t>
            </a:fld>
            <a:endParaRPr lang="en-US" dirty="0"/>
          </a:p>
        </p:txBody>
      </p:sp>
    </p:spTree>
    <p:extLst>
      <p:ext uri="{BB962C8B-B14F-4D97-AF65-F5344CB8AC3E}">
        <p14:creationId xmlns:p14="http://schemas.microsoft.com/office/powerpoint/2010/main" val="21638813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11 : قدرت و سياست</a:t>
            </a:r>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a:solidFill>
                  <a:srgbClr val="FF0000"/>
                </a:solidFill>
              </a:rPr>
              <a:t>تعريف قدرت</a:t>
            </a:r>
            <a:r>
              <a:rPr lang="fa-IR" sz="2000" b="1" dirty="0" smtClean="0">
                <a:solidFill>
                  <a:srgbClr val="FF0000"/>
                </a:solidFill>
              </a:rPr>
              <a:t>:</a:t>
            </a:r>
          </a:p>
          <a:p>
            <a:pPr marL="0" indent="0">
              <a:buNone/>
            </a:pPr>
            <a:r>
              <a:rPr lang="fa-IR" sz="2000" dirty="0"/>
              <a:t>عبارتست از توان بالقوه اي كه </a:t>
            </a:r>
            <a:r>
              <a:rPr lang="fa-IR" sz="2000" dirty="0" smtClean="0"/>
              <a:t>(الف) </a:t>
            </a:r>
            <a:r>
              <a:rPr lang="fa-IR" sz="2000" dirty="0"/>
              <a:t>دارد تا بر رفتار </a:t>
            </a:r>
            <a:r>
              <a:rPr lang="fa-IR" sz="2000" dirty="0" smtClean="0"/>
              <a:t>(ب) </a:t>
            </a:r>
            <a:r>
              <a:rPr lang="fa-IR" sz="2000" dirty="0"/>
              <a:t>اثر گذاشته و او را وادار به انجام كاري كند بطوريكه اگر غير از </a:t>
            </a:r>
            <a:r>
              <a:rPr lang="fa-IR" sz="2000" dirty="0" smtClean="0"/>
              <a:t>اين </a:t>
            </a:r>
            <a:r>
              <a:rPr lang="fa-IR" sz="2000" dirty="0"/>
              <a:t>(وادار كردن) بود </a:t>
            </a:r>
            <a:r>
              <a:rPr lang="fa-IR" sz="2000" dirty="0" smtClean="0"/>
              <a:t>(ب) </a:t>
            </a:r>
            <a:r>
              <a:rPr lang="fa-IR" sz="2000" dirty="0"/>
              <a:t>چنين كاري را لزوما انجام نمي داد</a:t>
            </a:r>
            <a:r>
              <a:rPr lang="fa-IR" sz="2000" dirty="0" smtClean="0"/>
              <a:t>.</a:t>
            </a:r>
          </a:p>
          <a:p>
            <a:pPr marL="0" indent="0">
              <a:buNone/>
            </a:pPr>
            <a:r>
              <a:rPr lang="fa-IR" sz="2000" b="1" dirty="0">
                <a:solidFill>
                  <a:srgbClr val="FF0000"/>
                </a:solidFill>
              </a:rPr>
              <a:t>سه نكته از تعريف قدرت</a:t>
            </a:r>
            <a:r>
              <a:rPr lang="fa-IR" sz="2000" b="1" dirty="0" smtClean="0">
                <a:solidFill>
                  <a:srgbClr val="FF0000"/>
                </a:solidFill>
              </a:rPr>
              <a:t>:</a:t>
            </a:r>
          </a:p>
          <a:p>
            <a:pPr marL="457200" indent="-457200">
              <a:buFont typeface="+mj-lt"/>
              <a:buAutoNum type="arabicPeriod"/>
            </a:pPr>
            <a:r>
              <a:rPr lang="fa-IR" sz="2000" dirty="0"/>
              <a:t>توان بالقوه ايست كه الزاما نبايد بالفعل شود</a:t>
            </a:r>
            <a:r>
              <a:rPr lang="fa-IR" sz="2000" dirty="0" smtClean="0"/>
              <a:t>.</a:t>
            </a:r>
          </a:p>
          <a:p>
            <a:pPr marL="457200" indent="-457200">
              <a:buFont typeface="+mj-lt"/>
              <a:buAutoNum type="arabicPeriod"/>
            </a:pPr>
            <a:r>
              <a:rPr lang="fa-IR" sz="2000" dirty="0"/>
              <a:t>نوعي وابستگي است</a:t>
            </a:r>
            <a:r>
              <a:rPr lang="fa-IR" sz="2000" dirty="0" smtClean="0"/>
              <a:t>.</a:t>
            </a:r>
          </a:p>
          <a:p>
            <a:pPr marL="457200" indent="-457200">
              <a:buFont typeface="+mj-lt"/>
              <a:buAutoNum type="arabicPeriod"/>
            </a:pPr>
            <a:r>
              <a:rPr lang="fa-IR" sz="2000" dirty="0" smtClean="0"/>
              <a:t>(ب) </a:t>
            </a:r>
            <a:r>
              <a:rPr lang="fa-IR" sz="2000" dirty="0"/>
              <a:t>در رفتار خود نوعي اختيار يا آزادي عمل دارد</a:t>
            </a:r>
            <a:r>
              <a:rPr lang="fa-IR" sz="2000" dirty="0" smtClean="0"/>
              <a:t>.</a:t>
            </a:r>
          </a:p>
          <a:p>
            <a:pPr marL="0" indent="0">
              <a:buNone/>
            </a:pPr>
            <a:r>
              <a:rPr lang="fa-IR" sz="2000" b="1" dirty="0">
                <a:solidFill>
                  <a:srgbClr val="FF0000"/>
                </a:solidFill>
              </a:rPr>
              <a:t>مقايسه رهبري با قدرت</a:t>
            </a:r>
            <a:r>
              <a:rPr lang="fa-IR" sz="2000" b="1" dirty="0" smtClean="0">
                <a:solidFill>
                  <a:srgbClr val="FF0000"/>
                </a:solidFill>
              </a:rPr>
              <a:t>:</a:t>
            </a:r>
          </a:p>
          <a:p>
            <a:pPr marL="0" indent="0">
              <a:buNone/>
            </a:pPr>
            <a:r>
              <a:rPr lang="fa-IR" sz="2000" dirty="0"/>
              <a:t>مهمترين وجه </a:t>
            </a:r>
            <a:r>
              <a:rPr lang="fa-IR" sz="2000" dirty="0" smtClean="0"/>
              <a:t>مشترك اینست که از قدرت به عنوان </a:t>
            </a:r>
            <a:r>
              <a:rPr lang="fa-IR" sz="2000" dirty="0"/>
              <a:t>وسيله اي براي تامين </a:t>
            </a:r>
            <a:r>
              <a:rPr lang="fa-IR" sz="2000" dirty="0" smtClean="0"/>
              <a:t>هدفها استفاده می شود.</a:t>
            </a:r>
          </a:p>
          <a:p>
            <a:pPr marL="0" indent="0">
              <a:buNone/>
            </a:pPr>
            <a:r>
              <a:rPr lang="fa-IR" sz="2000" b="1" dirty="0">
                <a:solidFill>
                  <a:srgbClr val="0070C0"/>
                </a:solidFill>
              </a:rPr>
              <a:t>تفاوتهاي </a:t>
            </a:r>
            <a:r>
              <a:rPr lang="fa-IR" sz="2000" b="1" dirty="0" smtClean="0">
                <a:solidFill>
                  <a:srgbClr val="0070C0"/>
                </a:solidFill>
              </a:rPr>
              <a:t>عمده :</a:t>
            </a:r>
          </a:p>
          <a:p>
            <a:pPr marL="457200" indent="-457200">
              <a:buFont typeface="+mj-lt"/>
              <a:buAutoNum type="arabicPeriod"/>
            </a:pPr>
            <a:r>
              <a:rPr lang="fa-IR" sz="2000" dirty="0"/>
              <a:t>در مفهوم واژه رهبري، بين رهبر و هدف رهبري بايد سازگاري و تجانس وجود داشته باشد ولي مفهوم </a:t>
            </a:r>
            <a:r>
              <a:rPr lang="fa-IR" sz="2000" dirty="0" smtClean="0"/>
              <a:t>واژه </a:t>
            </a:r>
            <a:r>
              <a:rPr lang="fa-IR" sz="2000" dirty="0"/>
              <a:t>قدرت تنها داراي عامل وابستگي است و سازگاري با هدف الزامي نيست</a:t>
            </a:r>
            <a:r>
              <a:rPr lang="fa-IR" sz="2000" dirty="0" smtClean="0"/>
              <a:t>. </a:t>
            </a:r>
          </a:p>
          <a:p>
            <a:pPr marL="457200" indent="-457200">
              <a:buFont typeface="+mj-lt"/>
              <a:buAutoNum type="arabicPeriod"/>
            </a:pPr>
            <a:r>
              <a:rPr lang="fa-IR" sz="2000" dirty="0"/>
              <a:t>در رهبري اعمال قدرت از بالا به سمت پايين متمايل بوده و بر زيردستان اعمال نفوذ مي شود و رهبران </a:t>
            </a:r>
            <a:r>
              <a:rPr lang="fa-IR" sz="2000" dirty="0" smtClean="0"/>
              <a:t>نمي </a:t>
            </a:r>
            <a:r>
              <a:rPr lang="fa-IR" sz="2000" dirty="0"/>
              <a:t>توانند در جهت بالا و در سطح افقي اعمال نفوذ نمايند ولي در رابطه با قدرت اين وضع صادق نيست.</a:t>
            </a:r>
            <a:endParaRPr lang="fa-IR" sz="2000" dirty="0" smtClean="0"/>
          </a:p>
          <a:p>
            <a:pPr marL="0" indent="0">
              <a:buNone/>
            </a:pP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100</a:t>
            </a:fld>
            <a:endParaRPr lang="en-US" dirty="0"/>
          </a:p>
        </p:txBody>
      </p:sp>
    </p:spTree>
    <p:extLst>
      <p:ext uri="{BB962C8B-B14F-4D97-AF65-F5344CB8AC3E}">
        <p14:creationId xmlns:p14="http://schemas.microsoft.com/office/powerpoint/2010/main" val="5505169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457200" indent="-457200">
              <a:buFont typeface="+mj-lt"/>
              <a:buAutoNum type="arabicParenR" startAt="3"/>
            </a:pPr>
            <a:r>
              <a:rPr lang="fa-IR" sz="2000" dirty="0"/>
              <a:t>دامنه تحقيقات در مورد رهبري بيشتر متمركز بر شيوه رهبري است ولي دامنه تحقيقات در قدرت </a:t>
            </a:r>
            <a:r>
              <a:rPr lang="fa-IR" sz="2000" dirty="0" smtClean="0"/>
              <a:t>وسيعتر </a:t>
            </a:r>
            <a:r>
              <a:rPr lang="fa-IR" sz="2000" dirty="0"/>
              <a:t>بوده و بيشتر بر تاكتيكهاي سازگاري تاكيد مي شود كه دامنه آن به وراي فرد كشيده مي شود</a:t>
            </a:r>
            <a:r>
              <a:rPr lang="fa-IR" sz="2000" dirty="0" smtClean="0"/>
              <a:t>. </a:t>
            </a:r>
          </a:p>
          <a:p>
            <a:pPr marL="0" indent="0">
              <a:buNone/>
            </a:pPr>
            <a:r>
              <a:rPr lang="fa-IR" sz="2000" b="1" dirty="0">
                <a:solidFill>
                  <a:srgbClr val="FF0000"/>
                </a:solidFill>
              </a:rPr>
              <a:t>پايگاههاي قدرت</a:t>
            </a:r>
            <a:r>
              <a:rPr lang="fa-IR" sz="2000" b="1" dirty="0" smtClean="0">
                <a:solidFill>
                  <a:srgbClr val="FF0000"/>
                </a:solidFill>
              </a:rPr>
              <a:t>:</a:t>
            </a:r>
          </a:p>
          <a:p>
            <a:pPr marL="0" indent="0">
              <a:buNone/>
            </a:pPr>
            <a:r>
              <a:rPr lang="fa-IR" sz="2000" dirty="0"/>
              <a:t>دو پژوهشگر به نامهاي فرنچ و ريون براي نخستين بار پنج پايگاه قدرت را به شرح ذيل تعيين كردند</a:t>
            </a:r>
            <a:r>
              <a:rPr lang="fa-IR" sz="2000" dirty="0" smtClean="0"/>
              <a:t>: </a:t>
            </a:r>
          </a:p>
          <a:p>
            <a:pPr marL="457200" indent="-457200">
              <a:buFont typeface="+mj-lt"/>
              <a:buAutoNum type="arabicPeriod"/>
            </a:pPr>
            <a:r>
              <a:rPr lang="fa-IR" sz="2000" b="1" dirty="0">
                <a:solidFill>
                  <a:srgbClr val="0070C0"/>
                </a:solidFill>
              </a:rPr>
              <a:t>قدرت مبتني بر زور: </a:t>
            </a:r>
            <a:r>
              <a:rPr lang="fa-IR" sz="2000" dirty="0"/>
              <a:t>اين قدرت بر پايه ترس و وحشت قرار دارد و فرد </a:t>
            </a:r>
            <a:r>
              <a:rPr lang="fa-IR" sz="2000" dirty="0" smtClean="0"/>
              <a:t>(ب) </a:t>
            </a:r>
            <a:r>
              <a:rPr lang="fa-IR" sz="2000" dirty="0"/>
              <a:t>به علت صدمه نديدن مطابق </a:t>
            </a:r>
            <a:r>
              <a:rPr lang="fa-IR" sz="2000" dirty="0" smtClean="0"/>
              <a:t>خواسته </a:t>
            </a:r>
            <a:r>
              <a:rPr lang="fa-IR" sz="2000" dirty="0"/>
              <a:t>فرد </a:t>
            </a:r>
            <a:r>
              <a:rPr lang="fa-IR" sz="2000" dirty="0" smtClean="0"/>
              <a:t>(الف) </a:t>
            </a:r>
            <a:r>
              <a:rPr lang="fa-IR" sz="2000" dirty="0"/>
              <a:t>رفتار مي كند</a:t>
            </a:r>
            <a:r>
              <a:rPr lang="fa-IR" sz="2000" dirty="0" smtClean="0"/>
              <a:t>.</a:t>
            </a:r>
          </a:p>
          <a:p>
            <a:pPr marL="457200" indent="-457200">
              <a:buFont typeface="+mj-lt"/>
              <a:buAutoNum type="arabicPeriod"/>
            </a:pPr>
            <a:r>
              <a:rPr lang="fa-IR" sz="2000" b="1" dirty="0">
                <a:solidFill>
                  <a:srgbClr val="0070C0"/>
                </a:solidFill>
              </a:rPr>
              <a:t>قدرت مبتني بر پاداش: </a:t>
            </a:r>
            <a:r>
              <a:rPr lang="fa-IR" sz="2000" dirty="0"/>
              <a:t>نقطه مقابل قدرت مبتني بر زور است و فرد </a:t>
            </a:r>
            <a:r>
              <a:rPr lang="fa-IR" sz="2000" dirty="0" smtClean="0"/>
              <a:t>(ب) </a:t>
            </a:r>
            <a:r>
              <a:rPr lang="fa-IR" sz="2000" dirty="0"/>
              <a:t>به علت مزايا و منافع مطابق خواست </a:t>
            </a:r>
            <a:r>
              <a:rPr lang="fa-IR" sz="2000" dirty="0" smtClean="0"/>
              <a:t>فرد (الف) </a:t>
            </a:r>
            <a:r>
              <a:rPr lang="fa-IR" sz="2000" dirty="0"/>
              <a:t>رفتار مي كند</a:t>
            </a:r>
            <a:r>
              <a:rPr lang="fa-IR" sz="2000" dirty="0" smtClean="0"/>
              <a:t>.</a:t>
            </a:r>
          </a:p>
          <a:p>
            <a:pPr marL="457200" indent="-457200">
              <a:buFont typeface="+mj-lt"/>
              <a:buAutoNum type="arabicPeriod"/>
            </a:pPr>
            <a:r>
              <a:rPr lang="fa-IR" sz="2000" b="1" dirty="0">
                <a:solidFill>
                  <a:srgbClr val="0070C0"/>
                </a:solidFill>
              </a:rPr>
              <a:t>قدرت قانوني: </a:t>
            </a:r>
            <a:r>
              <a:rPr lang="fa-IR" sz="2000" dirty="0"/>
              <a:t>قدرت قانوني (مشروع) را شخص در سايه پست يا مقام سازماني بدست مي آورد كه شامل </a:t>
            </a:r>
            <a:r>
              <a:rPr lang="fa-IR" sz="2000" dirty="0" smtClean="0"/>
              <a:t>قدرت </a:t>
            </a:r>
            <a:r>
              <a:rPr lang="fa-IR" sz="2000" dirty="0"/>
              <a:t>مبتني بر زور و قدرت مبتني بر پاداش نيز مي باشد و از آنجا كه قدرت قانوني دربرگيرنده نظر موافق اعضاي سازمان </a:t>
            </a:r>
            <a:r>
              <a:rPr lang="fa-IR" sz="2000" dirty="0" smtClean="0"/>
              <a:t>نيز </a:t>
            </a:r>
            <a:r>
              <a:rPr lang="fa-IR" sz="2000" dirty="0"/>
              <a:t>هست از دو قدرت قبلي گسترده تر است</a:t>
            </a:r>
            <a:r>
              <a:rPr lang="fa-IR" sz="2000" dirty="0" smtClean="0"/>
              <a:t>.</a:t>
            </a:r>
          </a:p>
          <a:p>
            <a:pPr marL="457200" indent="-457200">
              <a:buFont typeface="+mj-lt"/>
              <a:buAutoNum type="arabicPeriod"/>
            </a:pPr>
            <a:r>
              <a:rPr lang="fa-IR" sz="2000" b="1" dirty="0">
                <a:solidFill>
                  <a:srgbClr val="0070C0"/>
                </a:solidFill>
              </a:rPr>
              <a:t>قدرت مبتني بر تخصص</a:t>
            </a:r>
            <a:r>
              <a:rPr lang="fa-IR" sz="2000" b="1" dirty="0"/>
              <a:t>: </a:t>
            </a:r>
            <a:r>
              <a:rPr lang="fa-IR" sz="2000" dirty="0"/>
              <a:t>با توجه به حركت دنيا به سمت تكنولوژيهاي برتر و تخصصي تر شدن بيشتر كارها</a:t>
            </a:r>
            <a:r>
              <a:rPr lang="fa-IR" sz="2000" dirty="0" smtClean="0"/>
              <a:t>، </a:t>
            </a:r>
            <a:r>
              <a:rPr lang="fa-IR" sz="2000" dirty="0"/>
              <a:t>سازمانها براي رسيدن به هدفهاي خود به متخصصان وابسته تر مي شوند.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101</a:t>
            </a:fld>
            <a:endParaRPr lang="en-US" dirty="0"/>
          </a:p>
        </p:txBody>
      </p:sp>
    </p:spTree>
    <p:extLst>
      <p:ext uri="{BB962C8B-B14F-4D97-AF65-F5344CB8AC3E}">
        <p14:creationId xmlns:p14="http://schemas.microsoft.com/office/powerpoint/2010/main" val="28298420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457200" indent="-457200">
              <a:buFont typeface="+mj-lt"/>
              <a:buAutoNum type="arabicPeriod" startAt="5"/>
            </a:pPr>
            <a:r>
              <a:rPr lang="fa-IR" sz="2000" b="1" dirty="0">
                <a:solidFill>
                  <a:srgbClr val="0070C0"/>
                </a:solidFill>
              </a:rPr>
              <a:t>قدرت مرجع : </a:t>
            </a:r>
            <a:r>
              <a:rPr lang="fa-IR" sz="2000" dirty="0"/>
              <a:t>پايگاه اين قدرت به وسيله شخصي معين مي شود كه منابع آرمان گرايانه و يا ويژگيهاي </a:t>
            </a:r>
            <a:r>
              <a:rPr lang="fa-IR" sz="2000" dirty="0" smtClean="0"/>
              <a:t>شخصي </a:t>
            </a:r>
            <a:r>
              <a:rPr lang="fa-IR" sz="2000" dirty="0"/>
              <a:t>منحصز به فرد دارد. در اين نوع قدرت كه قدرت الگويي نيز ناميده مي شود قدرت </a:t>
            </a:r>
            <a:r>
              <a:rPr lang="fa-IR" sz="2000" dirty="0" smtClean="0"/>
              <a:t>(الف) </a:t>
            </a:r>
            <a:r>
              <a:rPr lang="fa-IR" sz="2000" dirty="0"/>
              <a:t>از آنجا ناشي مي شود كه </a:t>
            </a:r>
            <a:r>
              <a:rPr lang="fa-IR" sz="2000" dirty="0" smtClean="0"/>
              <a:t>(ب) </a:t>
            </a:r>
            <a:r>
              <a:rPr lang="fa-IR" sz="2000" dirty="0"/>
              <a:t>او </a:t>
            </a:r>
            <a:r>
              <a:rPr lang="fa-IR" sz="2000" dirty="0" smtClean="0"/>
              <a:t>را  </a:t>
            </a:r>
            <a:r>
              <a:rPr lang="fa-IR" sz="2000" dirty="0"/>
              <a:t>مي ستايد و آرزويش اين است كه مانند او شود. (توجيه هزينه هاي زياد تبليغات با استفاده از شخصيتهاي خاص</a:t>
            </a:r>
            <a:r>
              <a:rPr lang="fa-IR" sz="2000" dirty="0" smtClean="0"/>
              <a:t>).</a:t>
            </a:r>
          </a:p>
          <a:p>
            <a:pPr marL="0" indent="0">
              <a:buNone/>
            </a:pPr>
            <a:r>
              <a:rPr lang="fa-IR" sz="2000" b="1" dirty="0">
                <a:solidFill>
                  <a:srgbClr val="FF0000"/>
                </a:solidFill>
              </a:rPr>
              <a:t>وابستگي: كليد درك قدرت</a:t>
            </a:r>
            <a:r>
              <a:rPr lang="fa-IR" sz="2000" b="1" dirty="0" smtClean="0">
                <a:solidFill>
                  <a:srgbClr val="FF0000"/>
                </a:solidFill>
              </a:rPr>
              <a:t>:</a:t>
            </a:r>
          </a:p>
          <a:p>
            <a:pPr marL="0" indent="0">
              <a:buNone/>
            </a:pPr>
            <a:r>
              <a:rPr lang="fa-IR" sz="2000" dirty="0"/>
              <a:t>مهمترين جنبه قدرت اين است كه قدرت تابعي از وابستگي است و براي درك قدرت وابستگي نقش اساسي دارد</a:t>
            </a:r>
            <a:r>
              <a:rPr lang="fa-IR" sz="2000" dirty="0" smtClean="0"/>
              <a:t>. </a:t>
            </a:r>
            <a:r>
              <a:rPr lang="fa-IR" sz="2000" dirty="0"/>
              <a:t>اصل كلي: هر قدر </a:t>
            </a:r>
            <a:r>
              <a:rPr lang="fa-IR" sz="2000" dirty="0" smtClean="0"/>
              <a:t>وابستگي (ب) </a:t>
            </a:r>
            <a:r>
              <a:rPr lang="fa-IR" sz="2000" dirty="0"/>
              <a:t>به </a:t>
            </a:r>
            <a:r>
              <a:rPr lang="fa-IR" sz="2000" dirty="0" smtClean="0"/>
              <a:t>(الف) </a:t>
            </a:r>
            <a:r>
              <a:rPr lang="fa-IR" sz="2000" dirty="0"/>
              <a:t>بيشتر باشد </a:t>
            </a:r>
            <a:r>
              <a:rPr lang="fa-IR" sz="2000" dirty="0" smtClean="0"/>
              <a:t>(الف) </a:t>
            </a:r>
            <a:r>
              <a:rPr lang="fa-IR" sz="2000" dirty="0"/>
              <a:t>قدرت بيشتري بر </a:t>
            </a:r>
            <a:r>
              <a:rPr lang="fa-IR" sz="2000" dirty="0" smtClean="0"/>
              <a:t>(ب) </a:t>
            </a:r>
            <a:r>
              <a:rPr lang="fa-IR" sz="2000" dirty="0"/>
              <a:t>دارد. با توجه به اين اصل مي توان ادعا </a:t>
            </a:r>
            <a:r>
              <a:rPr lang="fa-IR" sz="2000" dirty="0" smtClean="0"/>
              <a:t>كرد </a:t>
            </a:r>
            <a:r>
              <a:rPr lang="fa-IR" sz="2000" dirty="0"/>
              <a:t>كه وابستگي با منابع مختلف عرضه رابطه معكوس دارد</a:t>
            </a:r>
            <a:r>
              <a:rPr lang="fa-IR" sz="2000" dirty="0" smtClean="0"/>
              <a:t>.</a:t>
            </a:r>
          </a:p>
          <a:p>
            <a:pPr marL="0" indent="0">
              <a:buNone/>
            </a:pPr>
            <a:r>
              <a:rPr lang="fa-IR" sz="2000" b="1" dirty="0">
                <a:solidFill>
                  <a:srgbClr val="FF0000"/>
                </a:solidFill>
              </a:rPr>
              <a:t>عواملي كه موجب وابستگي مي شوند</a:t>
            </a:r>
            <a:r>
              <a:rPr lang="fa-IR" sz="2000" b="1" dirty="0" smtClean="0">
                <a:solidFill>
                  <a:srgbClr val="FF0000"/>
                </a:solidFill>
              </a:rPr>
              <a:t>؟</a:t>
            </a:r>
          </a:p>
          <a:p>
            <a:pPr marL="0" indent="0">
              <a:buNone/>
            </a:pPr>
            <a:r>
              <a:rPr lang="fa-IR" sz="2000" dirty="0"/>
              <a:t>اگر </a:t>
            </a:r>
            <a:r>
              <a:rPr lang="fa-IR" sz="2000" dirty="0">
                <a:solidFill>
                  <a:srgbClr val="FF0000"/>
                </a:solidFill>
              </a:rPr>
              <a:t>منابعي</a:t>
            </a:r>
            <a:r>
              <a:rPr lang="fa-IR" sz="2000" dirty="0"/>
              <a:t> را كه فرد كنترل مي كند </a:t>
            </a:r>
            <a:r>
              <a:rPr lang="fa-IR" sz="2000" dirty="0">
                <a:solidFill>
                  <a:srgbClr val="FF0000"/>
                </a:solidFill>
              </a:rPr>
              <a:t>مهم و كمياب </a:t>
            </a:r>
            <a:r>
              <a:rPr lang="fa-IR" sz="2000" dirty="0"/>
              <a:t>باشند وابستگي افزايش مي يابد</a:t>
            </a:r>
            <a:r>
              <a:rPr lang="fa-IR" sz="2000" dirty="0" smtClean="0"/>
              <a:t>. </a:t>
            </a:r>
            <a:r>
              <a:rPr lang="fa-IR" sz="2000" dirty="0"/>
              <a:t>(مهم: يعني چيزهايي را كه فرد بر آنها كنترل دارد مهم باشند مثل توانايي بازاريابي مناسب در جهت حل عدم </a:t>
            </a:r>
            <a:r>
              <a:rPr lang="fa-IR" sz="2000" dirty="0" smtClean="0"/>
              <a:t>اطمينان </a:t>
            </a:r>
            <a:r>
              <a:rPr lang="fa-IR" sz="2000" dirty="0"/>
              <a:t>يك شركت توليدي براي فروش محصولاتش</a:t>
            </a:r>
            <a:r>
              <a:rPr lang="fa-IR" sz="2000" dirty="0" smtClean="0"/>
              <a:t>. </a:t>
            </a:r>
            <a:r>
              <a:rPr lang="fa-IR" sz="2000" dirty="0">
                <a:solidFill>
                  <a:srgbClr val="FF0000"/>
                </a:solidFill>
              </a:rPr>
              <a:t>منابع كمياب</a:t>
            </a:r>
            <a:r>
              <a:rPr lang="fa-IR" sz="2000" dirty="0"/>
              <a:t>: مثل داشتن </a:t>
            </a:r>
            <a:r>
              <a:rPr lang="fa-IR" sz="2000" dirty="0">
                <a:solidFill>
                  <a:srgbClr val="FF0000"/>
                </a:solidFill>
              </a:rPr>
              <a:t>اطلاعات مهم </a:t>
            </a:r>
            <a:r>
              <a:rPr lang="fa-IR" sz="2000" dirty="0"/>
              <a:t>در يك سازمان و... )</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102</a:t>
            </a:fld>
            <a:endParaRPr lang="en-US" dirty="0"/>
          </a:p>
        </p:txBody>
      </p:sp>
    </p:spTree>
    <p:extLst>
      <p:ext uri="{BB962C8B-B14F-4D97-AF65-F5344CB8AC3E}">
        <p14:creationId xmlns:p14="http://schemas.microsoft.com/office/powerpoint/2010/main" val="4857542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هنگاميكه فرد در بدست آوردن پايگاه قدرت شخصي با مشكل مواجه مي شود ائتلاف با دو يا چند نفر از افراد </a:t>
            </a:r>
            <a:r>
              <a:rPr lang="fa-IR" sz="2000" dirty="0" smtClean="0"/>
              <a:t>خارج </a:t>
            </a:r>
            <a:r>
              <a:rPr lang="fa-IR" sz="2000" dirty="0"/>
              <a:t>باعث ادغام منابع اين افراد با يكديگر و در نتيجه افزايش قدرت آنها مي شود</a:t>
            </a:r>
            <a:r>
              <a:rPr lang="fa-IR" sz="2000" dirty="0" smtClean="0"/>
              <a:t>. در </a:t>
            </a:r>
            <a:r>
              <a:rPr lang="fa-IR" sz="2000" dirty="0"/>
              <a:t>اين خصوص مي توان از اتحاديه </a:t>
            </a:r>
            <a:r>
              <a:rPr lang="fa-IR" sz="2000" dirty="0" smtClean="0"/>
              <a:t>هاي </a:t>
            </a:r>
            <a:r>
              <a:rPr lang="fa-IR" sz="2000" dirty="0"/>
              <a:t>مختلف در زمينه هاي گوناگون نام برد</a:t>
            </a:r>
            <a:r>
              <a:rPr lang="fa-IR" sz="2000" dirty="0" smtClean="0"/>
              <a:t>. </a:t>
            </a:r>
          </a:p>
          <a:p>
            <a:pPr marL="0" indent="0">
              <a:buNone/>
            </a:pPr>
            <a:r>
              <a:rPr lang="fa-IR" sz="2000" dirty="0"/>
              <a:t>در سازمانها ائتلاف، باعث بزرگي سازمان مي شود و در صورت لزوم ائتلاف، سازمان در پي جلب حمايتهاي </a:t>
            </a:r>
            <a:r>
              <a:rPr lang="fa-IR" sz="2000" dirty="0" smtClean="0"/>
              <a:t>قانوني </a:t>
            </a:r>
            <a:r>
              <a:rPr lang="fa-IR" sz="2000" dirty="0"/>
              <a:t>بر مي آيد تا هدفهايش تامين شود. در يك سازمان اگر وابستگي بين واحدها افزايش يابد، فعاليت هاي بيشتري </a:t>
            </a:r>
            <a:r>
              <a:rPr lang="fa-IR" sz="2000" dirty="0" smtClean="0"/>
              <a:t>براي </a:t>
            </a:r>
            <a:r>
              <a:rPr lang="fa-IR" sz="2000" dirty="0"/>
              <a:t>تشكيل ائتلافها صورت مي گيرد. همچنين اگر وضع به گونه اي باشد كه كارها در يك سازمان به حالت استاندارد </a:t>
            </a:r>
            <a:r>
              <a:rPr lang="fa-IR" sz="2000" dirty="0" smtClean="0"/>
              <a:t>يا </a:t>
            </a:r>
            <a:r>
              <a:rPr lang="fa-IR" sz="2000" dirty="0"/>
              <a:t>تكراري درآيد و عرضه نيروي كارآمد بيش از تقاضا باشد مي توان انتظار داشت كه اين شرايط موجب رونق اتحاديه </a:t>
            </a:r>
            <a:r>
              <a:rPr lang="fa-IR" sz="2000" dirty="0" smtClean="0"/>
              <a:t>ها </a:t>
            </a:r>
            <a:r>
              <a:rPr lang="fa-IR" sz="2000" dirty="0"/>
              <a:t>(نوعي از ائتلاف) شود</a:t>
            </a:r>
            <a:r>
              <a:rPr lang="fa-IR" sz="2000" dirty="0" smtClean="0"/>
              <a:t>.</a:t>
            </a:r>
          </a:p>
          <a:p>
            <a:pPr marL="0" indent="0">
              <a:buNone/>
            </a:pPr>
            <a:r>
              <a:rPr lang="fa-IR" sz="2000" b="1" dirty="0" smtClean="0">
                <a:solidFill>
                  <a:srgbClr val="FF0000"/>
                </a:solidFill>
              </a:rPr>
              <a:t>سياست (قدرت </a:t>
            </a:r>
            <a:r>
              <a:rPr lang="fa-IR" sz="2000" b="1" dirty="0">
                <a:solidFill>
                  <a:srgbClr val="FF0000"/>
                </a:solidFill>
              </a:rPr>
              <a:t>در </a:t>
            </a:r>
            <a:r>
              <a:rPr lang="fa-IR" sz="2000" b="1" dirty="0" smtClean="0">
                <a:solidFill>
                  <a:srgbClr val="FF0000"/>
                </a:solidFill>
              </a:rPr>
              <a:t>عمل):</a:t>
            </a:r>
          </a:p>
          <a:p>
            <a:pPr marL="0" indent="0">
              <a:buNone/>
            </a:pPr>
            <a:r>
              <a:rPr lang="fa-IR" sz="2000" dirty="0"/>
              <a:t>داشتن منبع قدرت باعث افزايش اعمال نفوذ و تحصيل مزاياي بيشتر و يا ارتقاء به مقامات بالاتر مي شود. </a:t>
            </a:r>
            <a:r>
              <a:rPr lang="fa-IR" sz="2000" dirty="0" smtClean="0"/>
              <a:t>زمانيكه </a:t>
            </a:r>
            <a:r>
              <a:rPr lang="fa-IR" sz="2000" dirty="0"/>
              <a:t>اعضاي سازمان به قدرت خود جامه عمل بپوشانند گفته مي شود سياستمدار شده اند و آنانكه از مهارتهاي </a:t>
            </a:r>
            <a:r>
              <a:rPr lang="fa-IR" sz="2000" dirty="0" smtClean="0"/>
              <a:t>سياسي </a:t>
            </a:r>
            <a:r>
              <a:rPr lang="fa-IR" sz="2000" dirty="0"/>
              <a:t>خوبي برخوردار باشند از پايگاههاي قدرت خود به شيوه اي موثر استفاده مي كنند</a:t>
            </a:r>
            <a:r>
              <a:rPr lang="fa-IR" sz="2000" dirty="0" smtClean="0"/>
              <a:t>. </a:t>
            </a:r>
          </a:p>
          <a:p>
            <a:pPr marL="0" indent="0">
              <a:buNone/>
            </a:pPr>
            <a:r>
              <a:rPr lang="fa-IR" sz="2000" b="1" dirty="0">
                <a:solidFill>
                  <a:srgbClr val="FF0000"/>
                </a:solidFill>
              </a:rPr>
              <a:t>تعريف رفتار سياسي</a:t>
            </a:r>
            <a:r>
              <a:rPr lang="fa-IR" sz="2000" b="1" dirty="0" smtClean="0">
                <a:solidFill>
                  <a:srgbClr val="FF0000"/>
                </a:solidFill>
              </a:rPr>
              <a:t>:</a:t>
            </a:r>
          </a:p>
          <a:p>
            <a:pPr marL="0" indent="0">
              <a:buNone/>
            </a:pPr>
            <a:r>
              <a:rPr lang="fa-IR" sz="2000" dirty="0"/>
              <a:t>رفتار سياسي در سازمان آن دسته از فعاليتهايي است كه به عنوان بخشي از نقش </a:t>
            </a:r>
            <a:r>
              <a:rPr lang="fa-IR" sz="2000" dirty="0" smtClean="0"/>
              <a:t>رسمي در یک </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103</a:t>
            </a:fld>
            <a:endParaRPr lang="en-US" dirty="0"/>
          </a:p>
        </p:txBody>
      </p:sp>
    </p:spTree>
    <p:extLst>
      <p:ext uri="{BB962C8B-B14F-4D97-AF65-F5344CB8AC3E}">
        <p14:creationId xmlns:p14="http://schemas.microsoft.com/office/powerpoint/2010/main" val="108647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در يك سازمان ضرورت </a:t>
            </a:r>
            <a:r>
              <a:rPr lang="fa-IR" sz="2000" dirty="0" smtClean="0"/>
              <a:t>ندارند. </a:t>
            </a:r>
            <a:r>
              <a:rPr lang="fa-IR" sz="2000" dirty="0"/>
              <a:t>ولي در امر توزيع مزايا و كاستيهاي درون سازماني اعمال نفوذ كرده يا درصدد اعمال نفوذ بر مي آيند</a:t>
            </a:r>
            <a:r>
              <a:rPr lang="fa-IR" sz="2000" dirty="0" smtClean="0"/>
              <a:t>. </a:t>
            </a:r>
            <a:r>
              <a:rPr lang="fa-IR" sz="2000" dirty="0"/>
              <a:t>اين تعريف دربرگيرنده كوششهايي است كه به هنگام تصميم گيري بر اهداف، ملاكها و فرايندها اثر گذاشته و </a:t>
            </a:r>
            <a:r>
              <a:rPr lang="fa-IR" sz="2000" dirty="0" smtClean="0"/>
              <a:t>شامل </a:t>
            </a:r>
            <a:r>
              <a:rPr lang="fa-IR" sz="2000" dirty="0"/>
              <a:t>رفتارهي مختلف سياسي ازجمله ندادن اطلاعات اساسي به تصميم گيرندگان، شايعه پراكني، لاابالي گري، پارتي بازي</a:t>
            </a:r>
            <a:r>
              <a:rPr lang="fa-IR" sz="2000" dirty="0" smtClean="0"/>
              <a:t>، </a:t>
            </a:r>
            <a:r>
              <a:rPr lang="fa-IR" sz="2000" dirty="0"/>
              <a:t>نشت اطلاعات محرمانه و... مي شود</a:t>
            </a:r>
            <a:r>
              <a:rPr lang="fa-IR" sz="2000" dirty="0" smtClean="0"/>
              <a:t>.</a:t>
            </a:r>
          </a:p>
          <a:p>
            <a:pPr marL="0" indent="0">
              <a:buNone/>
            </a:pPr>
            <a:r>
              <a:rPr lang="fa-IR" sz="2000" b="1" dirty="0">
                <a:solidFill>
                  <a:srgbClr val="FF0000"/>
                </a:solidFill>
              </a:rPr>
              <a:t>اهميت ديدگاه سياسي</a:t>
            </a:r>
            <a:r>
              <a:rPr lang="fa-IR" sz="2000" b="1" dirty="0" smtClean="0">
                <a:solidFill>
                  <a:srgbClr val="FF0000"/>
                </a:solidFill>
              </a:rPr>
              <a:t>:</a:t>
            </a:r>
          </a:p>
          <a:p>
            <a:pPr marL="0" indent="0">
              <a:buNone/>
            </a:pPr>
            <a:r>
              <a:rPr lang="fa-IR" sz="2000" dirty="0"/>
              <a:t>اكثر سازمانها داراي منابع محدود هستند و تخصيص منابع محدود نيز نياز به تفسير و تعبير دارد و همين </a:t>
            </a:r>
            <a:r>
              <a:rPr lang="fa-IR" sz="2000" dirty="0" smtClean="0"/>
              <a:t>موضوع </a:t>
            </a:r>
            <a:r>
              <a:rPr lang="fa-IR" sz="2000" dirty="0"/>
              <a:t>موجب پيدايش سياست در سازمان مي شود چرا كه بيشتر تصميمات در جوي از ابهام صورت مي گيرد. بنابراين </a:t>
            </a:r>
            <a:r>
              <a:rPr lang="fa-IR" sz="2000" dirty="0" smtClean="0"/>
              <a:t>كسي </a:t>
            </a:r>
            <a:r>
              <a:rPr lang="fa-IR" sz="2000" dirty="0"/>
              <a:t>كه از ديدگاه سياسي به سازمان نگاه كند مي تواند بسياري از رفتارهاي غير منطقي را درك نمايد. مثلا چرا </a:t>
            </a:r>
            <a:r>
              <a:rPr lang="fa-IR" sz="2000" dirty="0" smtClean="0"/>
              <a:t>سازمانها </a:t>
            </a:r>
            <a:r>
              <a:rPr lang="fa-IR" sz="2000" dirty="0"/>
              <a:t>پيروزيهاي خود را بزرگ كرده و ناكاميهاي خود را پنهان نگه مي دارند و يا در اعداد و ارقام دست برده تا وجهه </a:t>
            </a:r>
            <a:r>
              <a:rPr lang="fa-IR" sz="2000" dirty="0" smtClean="0"/>
              <a:t>بهتري </a:t>
            </a:r>
            <a:r>
              <a:rPr lang="fa-IR" sz="2000" dirty="0"/>
              <a:t>از خود نمايش دهند</a:t>
            </a:r>
            <a:r>
              <a:rPr lang="fa-IR" sz="2000" dirty="0" smtClean="0"/>
              <a:t>. </a:t>
            </a:r>
          </a:p>
          <a:p>
            <a:pPr marL="0" indent="0">
              <a:buNone/>
            </a:pPr>
            <a:r>
              <a:rPr lang="fa-IR" sz="2000" b="1" dirty="0">
                <a:solidFill>
                  <a:srgbClr val="FF0000"/>
                </a:solidFill>
              </a:rPr>
              <a:t>عواملي كه در رفتار سياسي نقش دارند</a:t>
            </a:r>
            <a:r>
              <a:rPr lang="fa-IR" sz="2000" b="1" dirty="0" smtClean="0">
                <a:solidFill>
                  <a:srgbClr val="FF0000"/>
                </a:solidFill>
              </a:rPr>
              <a:t>:</a:t>
            </a:r>
          </a:p>
          <a:p>
            <a:pPr marL="457200" indent="-457200">
              <a:buFont typeface="+mj-lt"/>
              <a:buAutoNum type="arabicPeriod"/>
            </a:pPr>
            <a:r>
              <a:rPr lang="fa-IR" sz="2000" dirty="0">
                <a:solidFill>
                  <a:srgbClr val="0070C0"/>
                </a:solidFill>
              </a:rPr>
              <a:t>ويژگيهاي فردي: </a:t>
            </a:r>
            <a:r>
              <a:rPr lang="fa-IR" sz="2000" dirty="0"/>
              <a:t>در سطح فردي پژوهشگران ويژگيهايي نظير خودكامگي، سرمايه گذاري سازماني، اميد زياد </a:t>
            </a:r>
            <a:r>
              <a:rPr lang="fa-IR" sz="2000" dirty="0" smtClean="0"/>
              <a:t>به </a:t>
            </a:r>
            <a:r>
              <a:rPr lang="fa-IR" sz="2000" dirty="0"/>
              <a:t>موفقيت و... را با رفتار سياسي در ارتباط مي دانند و در كل اگر فرد نياز شديد به قدرت، آزادي عمل، امنيت يا </a:t>
            </a:r>
            <a:r>
              <a:rPr lang="fa-IR" sz="2000" dirty="0" smtClean="0"/>
              <a:t>مفام </a:t>
            </a:r>
            <a:r>
              <a:rPr lang="fa-IR" sz="2000" dirty="0"/>
              <a:t>اداري داشته باشد كوشش زيادي مي كند تا رفتار سياسي در پيش بگيرد.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104</a:t>
            </a:fld>
            <a:endParaRPr lang="en-US" dirty="0"/>
          </a:p>
        </p:txBody>
      </p:sp>
    </p:spTree>
    <p:extLst>
      <p:ext uri="{BB962C8B-B14F-4D97-AF65-F5344CB8AC3E}">
        <p14:creationId xmlns:p14="http://schemas.microsoft.com/office/powerpoint/2010/main" val="31662886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457200" indent="-457200">
              <a:buFont typeface="+mj-lt"/>
              <a:buAutoNum type="arabicPeriod" startAt="2"/>
            </a:pPr>
            <a:r>
              <a:rPr lang="fa-IR" sz="2000" b="1" dirty="0">
                <a:solidFill>
                  <a:srgbClr val="0070C0"/>
                </a:solidFill>
              </a:rPr>
              <a:t>عوامل سازماني: </a:t>
            </a:r>
            <a:r>
              <a:rPr lang="fa-IR" sz="2000" dirty="0"/>
              <a:t>شواهد و مدارك نشان مي دهد كه برخي از شرايط و فرهنگهاي مشخص سازماني موجب </a:t>
            </a:r>
            <a:r>
              <a:rPr lang="fa-IR" sz="2000" dirty="0" smtClean="0"/>
              <a:t>بروز </a:t>
            </a:r>
            <a:r>
              <a:rPr lang="fa-IR" sz="2000" dirty="0"/>
              <a:t>و تقويت رفتارهاي سياسي خاص مي شوند. بطور مثال كاهش منابع سازمان، نبودن اعتماد، ابهام در نقش، </a:t>
            </a:r>
            <a:r>
              <a:rPr lang="fa-IR" sz="2000" dirty="0" smtClean="0"/>
              <a:t>نامشخص </a:t>
            </a:r>
            <a:r>
              <a:rPr lang="fa-IR" sz="2000" dirty="0"/>
              <a:t>بودن سيستم ارزيابي عملكردها و تصميم گيريهاي دموكراتيك فرصتهايي را فراهم مي آورند تا افراد رفتارهاي </a:t>
            </a:r>
            <a:r>
              <a:rPr lang="fa-IR" sz="2000" dirty="0" smtClean="0"/>
              <a:t>سياسي </a:t>
            </a:r>
            <a:r>
              <a:rPr lang="fa-IR" sz="2000" dirty="0"/>
              <a:t>بروز دهند</a:t>
            </a:r>
            <a:r>
              <a:rPr lang="fa-IR" sz="2000" dirty="0" smtClean="0"/>
              <a:t>. </a:t>
            </a:r>
          </a:p>
          <a:p>
            <a:pPr marL="0" indent="0">
              <a:buNone/>
            </a:pPr>
            <a:r>
              <a:rPr lang="fa-IR" sz="2000" b="1" dirty="0">
                <a:solidFill>
                  <a:srgbClr val="FF0000"/>
                </a:solidFill>
              </a:rPr>
              <a:t>تسخير احساسات</a:t>
            </a:r>
            <a:r>
              <a:rPr lang="fa-IR" sz="2000" b="1" dirty="0" smtClean="0">
                <a:solidFill>
                  <a:srgbClr val="FF0000"/>
                </a:solidFill>
              </a:rPr>
              <a:t>:</a:t>
            </a:r>
          </a:p>
          <a:p>
            <a:pPr marL="0" indent="0">
              <a:buNone/>
            </a:pPr>
            <a:r>
              <a:rPr lang="fa-IR" sz="2000" dirty="0"/>
              <a:t>فرايندي كه فرد مي كوشد به وسيله آن احساساتي را كه ديگران نسبت به وي دارند كنترل </a:t>
            </a:r>
            <a:r>
              <a:rPr lang="fa-IR" sz="2000" dirty="0" smtClean="0"/>
              <a:t>كند.</a:t>
            </a:r>
          </a:p>
          <a:p>
            <a:pPr marL="0" indent="0">
              <a:buNone/>
            </a:pPr>
            <a:r>
              <a:rPr lang="fa-IR" sz="2000" b="1" dirty="0">
                <a:solidFill>
                  <a:srgbClr val="FF0000"/>
                </a:solidFill>
              </a:rPr>
              <a:t>شيوه هاي تسخير احساسات</a:t>
            </a:r>
            <a:r>
              <a:rPr lang="fa-IR" sz="2000" b="1" dirty="0" smtClean="0">
                <a:solidFill>
                  <a:srgbClr val="FF0000"/>
                </a:solidFill>
              </a:rPr>
              <a:t>:</a:t>
            </a:r>
          </a:p>
          <a:p>
            <a:pPr marL="0" indent="0">
              <a:buNone/>
            </a:pPr>
            <a:r>
              <a:rPr lang="fa-IR" sz="2000" dirty="0"/>
              <a:t>بيشتر اين شيوه ها حول رفتارهايي است كه شخص به صورت گفتاري ابراز مي كند</a:t>
            </a:r>
            <a:r>
              <a:rPr lang="fa-IR" sz="2000" dirty="0" smtClean="0"/>
              <a:t>: </a:t>
            </a:r>
          </a:p>
          <a:p>
            <a:pPr marL="457200" indent="-457200">
              <a:buClr>
                <a:srgbClr val="00FF00"/>
              </a:buClr>
              <a:buFont typeface="+mj-lt"/>
              <a:buAutoNum type="alphaUcPeriod"/>
            </a:pPr>
            <a:r>
              <a:rPr lang="fa-IR" sz="2000" dirty="0">
                <a:solidFill>
                  <a:srgbClr val="00FF00"/>
                </a:solidFill>
              </a:rPr>
              <a:t>وصف خويش: </a:t>
            </a:r>
            <a:r>
              <a:rPr lang="fa-IR" sz="2000" dirty="0"/>
              <a:t>كوشش در برشماردن ويژگيهاي شخصي مثل توانايي ها، عقايد و</a:t>
            </a:r>
            <a:r>
              <a:rPr lang="fa-IR" sz="2000" dirty="0" smtClean="0"/>
              <a:t>...</a:t>
            </a:r>
          </a:p>
          <a:p>
            <a:pPr marL="457200" indent="-457200">
              <a:buClr>
                <a:srgbClr val="00FF00"/>
              </a:buClr>
              <a:buFont typeface="+mj-lt"/>
              <a:buAutoNum type="alphaUcPeriod"/>
            </a:pPr>
            <a:r>
              <a:rPr lang="fa-IR" sz="2000" dirty="0">
                <a:solidFill>
                  <a:srgbClr val="00FF00"/>
                </a:solidFill>
              </a:rPr>
              <a:t>تاييد نظر: </a:t>
            </a:r>
            <a:r>
              <a:rPr lang="fa-IR" sz="2000" dirty="0"/>
              <a:t>جلب نظر موافق ديگري با تاييد ديدگه و نظر </a:t>
            </a:r>
            <a:r>
              <a:rPr lang="fa-IR" sz="2000" dirty="0" smtClean="0"/>
              <a:t>او.</a:t>
            </a:r>
          </a:p>
          <a:p>
            <a:pPr marL="457200" indent="-457200">
              <a:buClr>
                <a:srgbClr val="00FF00"/>
              </a:buClr>
              <a:buFont typeface="+mj-lt"/>
              <a:buAutoNum type="alphaUcPeriod"/>
            </a:pPr>
            <a:r>
              <a:rPr lang="fa-IR" sz="2000" dirty="0">
                <a:solidFill>
                  <a:srgbClr val="00FF00"/>
                </a:solidFill>
              </a:rPr>
              <a:t>توجيه: </a:t>
            </a:r>
            <a:r>
              <a:rPr lang="fa-IR" sz="2000" dirty="0"/>
              <a:t>موجه جلوه دادن رويدادي كه احتمالا موجب نگراني شده است</a:t>
            </a:r>
            <a:r>
              <a:rPr lang="fa-IR" sz="2000" dirty="0" smtClean="0"/>
              <a:t>.</a:t>
            </a:r>
          </a:p>
          <a:p>
            <a:pPr marL="457200" indent="-457200">
              <a:buClr>
                <a:srgbClr val="00FF00"/>
              </a:buClr>
              <a:buFont typeface="+mj-lt"/>
              <a:buAutoNum type="alphaUcPeriod"/>
            </a:pPr>
            <a:r>
              <a:rPr lang="fa-IR" sz="2000" dirty="0">
                <a:solidFill>
                  <a:srgbClr val="00FF00"/>
                </a:solidFill>
              </a:rPr>
              <a:t>عذرخواهي: </a:t>
            </a:r>
            <a:r>
              <a:rPr lang="fa-IR" sz="2000" dirty="0"/>
              <a:t>پذيرفتن مسئوليت رويدادي نامطلوب و در همان زمان تقاضاي بخشش </a:t>
            </a:r>
            <a:r>
              <a:rPr lang="fa-IR" sz="2000" dirty="0" smtClean="0"/>
              <a:t>نمودن.</a:t>
            </a:r>
          </a:p>
          <a:p>
            <a:pPr marL="457200" indent="-457200">
              <a:buClr>
                <a:srgbClr val="00FF00"/>
              </a:buClr>
              <a:buFont typeface="+mj-lt"/>
              <a:buAutoNum type="alphaUcPeriod"/>
            </a:pPr>
            <a:r>
              <a:rPr lang="fa-IR" sz="2000" dirty="0">
                <a:solidFill>
                  <a:srgbClr val="00FF00"/>
                </a:solidFill>
              </a:rPr>
              <a:t>ادعا كردن يا خود را ستودن: </a:t>
            </a:r>
            <a:r>
              <a:rPr lang="fa-IR" sz="2000" dirty="0"/>
              <a:t>تحسين صفات ديگران با هدف واكنش متقابل و مثبت </a:t>
            </a:r>
            <a:r>
              <a:rPr lang="fa-IR" sz="2000" dirty="0" smtClean="0"/>
              <a:t>آنها.</a:t>
            </a:r>
          </a:p>
          <a:p>
            <a:pPr marL="457200" indent="-457200">
              <a:buClr>
                <a:srgbClr val="00FF00"/>
              </a:buClr>
              <a:buFont typeface="+mj-lt"/>
              <a:buAutoNum type="alphaUcPeriod"/>
            </a:pPr>
            <a:r>
              <a:rPr lang="fa-IR" sz="2000" dirty="0">
                <a:solidFill>
                  <a:srgbClr val="00FF00"/>
                </a:solidFill>
              </a:rPr>
              <a:t>مورد لطف و عنايت قرار دادن: </a:t>
            </a:r>
            <a:r>
              <a:rPr lang="fa-IR" sz="2000" dirty="0"/>
              <a:t>جلب نظر موافق ديگري با انجام يك كار خوب يا جالب براي </a:t>
            </a:r>
            <a:r>
              <a:rPr lang="fa-IR" sz="2000" dirty="0" smtClean="0"/>
              <a:t>او.</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105</a:t>
            </a:fld>
            <a:endParaRPr lang="en-US" dirty="0"/>
          </a:p>
        </p:txBody>
      </p:sp>
    </p:spTree>
    <p:extLst>
      <p:ext uri="{BB962C8B-B14F-4D97-AF65-F5344CB8AC3E}">
        <p14:creationId xmlns:p14="http://schemas.microsoft.com/office/powerpoint/2010/main" val="36947958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b="1" dirty="0">
                <a:solidFill>
                  <a:srgbClr val="FF0000"/>
                </a:solidFill>
              </a:rPr>
              <a:t>اثربخشي شيوه هاي تسخير احساسات</a:t>
            </a:r>
            <a:r>
              <a:rPr lang="fa-IR" sz="2000" b="1" dirty="0" smtClean="0">
                <a:solidFill>
                  <a:srgbClr val="FF0000"/>
                </a:solidFill>
              </a:rPr>
              <a:t>:</a:t>
            </a:r>
          </a:p>
          <a:p>
            <a:pPr marL="0" indent="0">
              <a:buNone/>
            </a:pPr>
            <a:r>
              <a:rPr lang="fa-IR" sz="2000" dirty="0"/>
              <a:t>در اين خصوص تحقيقات زيادي صورت نگرفته و معمولا كاربرد شيوه هاي مزبور محدود به فرايند مصاحبه و </a:t>
            </a:r>
            <a:r>
              <a:rPr lang="fa-IR" sz="2000" dirty="0" smtClean="0"/>
              <a:t>استخدام </a:t>
            </a:r>
            <a:r>
              <a:rPr lang="fa-IR" sz="2000" dirty="0"/>
              <a:t>مي باشد و مشخص شده است كه به كار بردن اين شيوه ها از طرف داوطلبان باعث جلب نظر مصاحبه كنندگان </a:t>
            </a:r>
            <a:r>
              <a:rPr lang="fa-IR" sz="2000" dirty="0" smtClean="0"/>
              <a:t>مي </a:t>
            </a:r>
            <a:r>
              <a:rPr lang="fa-IR" sz="2000" dirty="0"/>
              <a:t>شود</a:t>
            </a:r>
            <a:r>
              <a:rPr lang="fa-IR" sz="2000" dirty="0" smtClean="0"/>
              <a:t>. </a:t>
            </a:r>
          </a:p>
          <a:p>
            <a:pPr marL="0" indent="0">
              <a:buNone/>
            </a:pPr>
            <a:r>
              <a:rPr lang="fa-IR" sz="2000" b="1" dirty="0">
                <a:solidFill>
                  <a:srgbClr val="FF0000"/>
                </a:solidFill>
              </a:rPr>
              <a:t>اصول اخلاقي و رفتار سياسي</a:t>
            </a:r>
            <a:r>
              <a:rPr lang="fa-IR" sz="2000" b="1" dirty="0" smtClean="0">
                <a:solidFill>
                  <a:srgbClr val="FF0000"/>
                </a:solidFill>
              </a:rPr>
              <a:t>:</a:t>
            </a:r>
          </a:p>
          <a:p>
            <a:pPr marL="0" indent="0">
              <a:buNone/>
            </a:pPr>
            <a:r>
              <a:rPr lang="fa-IR" sz="2000" dirty="0"/>
              <a:t>اگر چه در رفتارهاي سياسي نمي توان به صورت دقيق مشخص كرد چه نوع كاري اخلاقي و كدام يك غيراخلاقي </a:t>
            </a:r>
            <a:r>
              <a:rPr lang="fa-IR" sz="2000" dirty="0" smtClean="0"/>
              <a:t>است </a:t>
            </a:r>
            <a:r>
              <a:rPr lang="fa-IR" sz="2000" dirty="0"/>
              <a:t>ولي نكاتي در اين زمينه وجود دارد كه مي تواند تا حدودي نوع آن را مشخص كند، از جمله درخت تصميم گيري </a:t>
            </a:r>
            <a:r>
              <a:rPr lang="fa-IR" sz="2000" dirty="0" smtClean="0"/>
              <a:t>ذيل </a:t>
            </a:r>
            <a:r>
              <a:rPr lang="fa-IR" sz="2000" dirty="0"/>
              <a:t>با سه پرسش در رابطه با منافع شخصي و هدفهاي سازماني كه براساس آن مي توان اخلاقي يا غيراخلاقي بودن </a:t>
            </a:r>
            <a:r>
              <a:rPr lang="fa-IR" sz="2000" dirty="0" smtClean="0"/>
              <a:t>يك </a:t>
            </a:r>
            <a:r>
              <a:rPr lang="fa-IR" sz="2000" dirty="0"/>
              <a:t>رفتار يا اقدام سياسي را تعيين كرد</a:t>
            </a:r>
            <a:r>
              <a:rPr lang="fa-IR" sz="2000" dirty="0" smtClean="0"/>
              <a:t>. </a:t>
            </a:r>
            <a:endParaRPr lang="fa-IR" sz="2000"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106</a:t>
            </a:fld>
            <a:endParaRPr lang="en-US" dirty="0"/>
          </a:p>
        </p:txBody>
      </p:sp>
    </p:spTree>
    <p:extLst>
      <p:ext uri="{BB962C8B-B14F-4D97-AF65-F5344CB8AC3E}">
        <p14:creationId xmlns:p14="http://schemas.microsoft.com/office/powerpoint/2010/main" val="38131895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11 : قدرت و سياست</a:t>
            </a:r>
            <a:endParaRPr lang="fa-IR" dirty="0"/>
          </a:p>
        </p:txBody>
      </p:sp>
      <p:sp>
        <p:nvSpPr>
          <p:cNvPr id="5" name="Text Placeholder 4"/>
          <p:cNvSpPr>
            <a:spLocks noGrp="1"/>
          </p:cNvSpPr>
          <p:nvPr>
            <p:ph type="body" sz="quarter" idx="18"/>
          </p:nvPr>
        </p:nvSpPr>
        <p:spPr>
          <a:xfrm>
            <a:off x="251718" y="1447800"/>
            <a:ext cx="8640762" cy="5257800"/>
          </a:xfrm>
        </p:spPr>
        <p:txBody>
          <a:bodyPr/>
          <a:lstStyle/>
          <a:p>
            <a:pPr marL="0" indent="0">
              <a:buNone/>
            </a:pPr>
            <a:r>
              <a:rPr lang="fa-IR" sz="2300" b="1" dirty="0">
                <a:solidFill>
                  <a:srgbClr val="FF0000"/>
                </a:solidFill>
              </a:rPr>
              <a:t>نكات كابردي براي مديران</a:t>
            </a:r>
            <a:r>
              <a:rPr lang="fa-IR" sz="2300" b="1" dirty="0" smtClean="0">
                <a:solidFill>
                  <a:srgbClr val="FF0000"/>
                </a:solidFill>
              </a:rPr>
              <a:t>:</a:t>
            </a:r>
          </a:p>
          <a:p>
            <a:pPr marL="0" indent="0">
              <a:lnSpc>
                <a:spcPct val="200000"/>
              </a:lnSpc>
              <a:buNone/>
            </a:pPr>
            <a:r>
              <a:rPr lang="fa-IR" sz="2300" dirty="0"/>
              <a:t>يك مدير براي آنكه كارها مطابق خواسته او انجام شود بايد صاحب قدرت باشد و براي افزايش قدرت خود بايد </a:t>
            </a:r>
            <a:r>
              <a:rPr lang="fa-IR" sz="2300" dirty="0" smtClean="0"/>
              <a:t>وابستگي </a:t>
            </a:r>
            <a:r>
              <a:rPr lang="fa-IR" sz="2300" dirty="0"/>
              <a:t>افراد به خودش را زياد كند. ضمنا بايد بداند كه قدرت مسير دو طرفه است و ديگران به ويژه زيردستان نيز مي </a:t>
            </a:r>
            <a:r>
              <a:rPr lang="fa-IR" sz="2300" dirty="0" smtClean="0"/>
              <a:t>كوشند </a:t>
            </a:r>
            <a:r>
              <a:rPr lang="fa-IR" sz="2300" dirty="0"/>
              <a:t>تا مقامات بالاتر را به خود وابسته نمايند. در نتيجه همواره يك مبارزه دائمي وجود خواهد داشت.همجنين يك مدير </a:t>
            </a:r>
            <a:r>
              <a:rPr lang="fa-IR" sz="2300" dirty="0" smtClean="0"/>
              <a:t>اثر </a:t>
            </a:r>
            <a:r>
              <a:rPr lang="fa-IR" sz="2300" dirty="0"/>
              <a:t>بخش، ماهيت سياسي سازمان را پذيرفته و با ارزيابي رفتار ديگران در يك چارچوب سياسي نوع رفتار آنان را پيش </a:t>
            </a:r>
            <a:r>
              <a:rPr lang="fa-IR" sz="2300" dirty="0" smtClean="0"/>
              <a:t>بيني </a:t>
            </a:r>
            <a:r>
              <a:rPr lang="fa-IR" sz="2300" dirty="0"/>
              <a:t>كرده و با استفاده از اين اطلاعات استراتژيهاي سياسي كه منافع شخصي و واحد مربوطه را تامين خواهد كرد تدوين </a:t>
            </a:r>
            <a:r>
              <a:rPr lang="fa-IR" sz="2300" dirty="0" smtClean="0"/>
              <a:t>و </a:t>
            </a:r>
            <a:r>
              <a:rPr lang="fa-IR" sz="2300" dirty="0"/>
              <a:t>تنظيم مي نمايد.</a:t>
            </a:r>
            <a:endParaRPr lang="fa-IR" sz="23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107</a:t>
            </a:fld>
            <a:endParaRPr lang="en-US" dirty="0"/>
          </a:p>
        </p:txBody>
      </p:sp>
    </p:spTree>
    <p:extLst>
      <p:ext uri="{BB962C8B-B14F-4D97-AF65-F5344CB8AC3E}">
        <p14:creationId xmlns:p14="http://schemas.microsoft.com/office/powerpoint/2010/main" val="27573375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12 : </a:t>
            </a:r>
            <a:r>
              <a:rPr lang="fa-IR" dirty="0" smtClean="0"/>
              <a:t>تعارض</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dirty="0"/>
              <a:t>وجود يا عدم وجود تعارض به نوع پنداشت و ادراك ما بستگي دارد</a:t>
            </a:r>
            <a:r>
              <a:rPr lang="fa-IR" sz="2000" dirty="0" smtClean="0"/>
              <a:t>. اگر </a:t>
            </a:r>
            <a:r>
              <a:rPr lang="fa-IR" sz="2000" dirty="0"/>
              <a:t>هيچ كس از وجود تعارض اطلاعي نداشته </a:t>
            </a:r>
            <a:r>
              <a:rPr lang="fa-IR" sz="2000" dirty="0" smtClean="0"/>
              <a:t>باشد. </a:t>
            </a:r>
            <a:r>
              <a:rPr lang="fa-IR" sz="2000" dirty="0"/>
              <a:t>در اين صورت در اين مورد اتفاق نظر است كه پديده اي به نام تعارض وجود ندارد</a:t>
            </a:r>
            <a:r>
              <a:rPr lang="fa-IR" sz="2000" dirty="0" smtClean="0"/>
              <a:t>.</a:t>
            </a:r>
          </a:p>
          <a:p>
            <a:pPr marL="0" indent="0">
              <a:buNone/>
            </a:pPr>
            <a:r>
              <a:rPr lang="fa-IR" sz="2000" dirty="0"/>
              <a:t>وجوه مشترك همه تعاريف واژه تعارض عبارتند از</a:t>
            </a:r>
            <a:r>
              <a:rPr lang="fa-IR" sz="2000" dirty="0" smtClean="0"/>
              <a:t>: مخافت، تضاد، سد </a:t>
            </a:r>
            <a:r>
              <a:rPr lang="fa-IR" sz="2000" dirty="0"/>
              <a:t>يا مانع</a:t>
            </a:r>
            <a:r>
              <a:rPr lang="fa-IR" sz="2000" dirty="0" smtClean="0"/>
              <a:t>، و </a:t>
            </a:r>
            <a:r>
              <a:rPr lang="fa-IR" sz="2000" dirty="0"/>
              <a:t>ديگر وجود دو يا چند گروه كه داراي </a:t>
            </a:r>
            <a:r>
              <a:rPr lang="fa-IR" sz="2000" dirty="0" smtClean="0"/>
              <a:t>تضاد </a:t>
            </a:r>
            <a:r>
              <a:rPr lang="fa-IR" sz="2000" dirty="0"/>
              <a:t>هدف يا منابع باشند(منابع محدود است و كمياب بودنش سدي بر سر راه رفتار قرار مي دهد</a:t>
            </a:r>
            <a:r>
              <a:rPr lang="fa-IR" sz="2000" dirty="0" smtClean="0"/>
              <a:t>). </a:t>
            </a:r>
            <a:r>
              <a:rPr lang="fa-IR" sz="2000" dirty="0"/>
              <a:t>اختلاف در تعريفها حول محور نيت و اينكه تعارض فقط در مرحله عمل بوجود مي آيد مي چرخد به اين معني كه </a:t>
            </a:r>
            <a:r>
              <a:rPr lang="fa-IR" sz="2000" dirty="0" smtClean="0"/>
              <a:t>عمل </a:t>
            </a:r>
            <a:r>
              <a:rPr lang="fa-IR" sz="2000" dirty="0"/>
              <a:t>سد يا مانع بايد بصورت آگاهانه انجام شود يا بصورت اتفاقي نيز رخ مي </a:t>
            </a:r>
            <a:r>
              <a:rPr lang="fa-IR" sz="2000" dirty="0" smtClean="0"/>
              <a:t>دهد.و </a:t>
            </a:r>
            <a:r>
              <a:rPr lang="fa-IR" sz="2000" dirty="0"/>
              <a:t>اينكه براي وجود تعارض بايد نشانه </a:t>
            </a:r>
            <a:r>
              <a:rPr lang="fa-IR" sz="2000" dirty="0" smtClean="0"/>
              <a:t>هايي </a:t>
            </a:r>
            <a:r>
              <a:rPr lang="fa-IR" sz="2000" dirty="0"/>
              <a:t>از كشمكش يا زد و خرد علني به چشم بخورد</a:t>
            </a:r>
            <a:r>
              <a:rPr lang="fa-IR" sz="2000" dirty="0" smtClean="0"/>
              <a:t>. </a:t>
            </a:r>
          </a:p>
          <a:p>
            <a:pPr marL="0" indent="0">
              <a:buNone/>
            </a:pPr>
            <a:r>
              <a:rPr lang="fa-IR" sz="2000" b="1" dirty="0">
                <a:solidFill>
                  <a:srgbClr val="FF0000"/>
                </a:solidFill>
              </a:rPr>
              <a:t>تعريف تعارض</a:t>
            </a:r>
            <a:r>
              <a:rPr lang="fa-IR" sz="2000" b="1" dirty="0" smtClean="0">
                <a:solidFill>
                  <a:srgbClr val="FF0000"/>
                </a:solidFill>
              </a:rPr>
              <a:t>: </a:t>
            </a:r>
            <a:r>
              <a:rPr lang="fa-IR" sz="2000" dirty="0" smtClean="0"/>
              <a:t>فرايندي </a:t>
            </a:r>
            <a:r>
              <a:rPr lang="fa-IR" sz="2000" dirty="0"/>
              <a:t>كه در آن نوعي تلاش آگاهانه به وسيله </a:t>
            </a:r>
            <a:r>
              <a:rPr lang="fa-IR" sz="2000" dirty="0" smtClean="0"/>
              <a:t>(الف) </a:t>
            </a:r>
            <a:r>
              <a:rPr lang="fa-IR" sz="2000" dirty="0"/>
              <a:t>انجام مي گيرد تا تلاشهاي </a:t>
            </a:r>
            <a:r>
              <a:rPr lang="fa-IR" sz="2000" dirty="0" smtClean="0"/>
              <a:t>(ب) </a:t>
            </a:r>
            <a:r>
              <a:rPr lang="fa-IR" sz="2000" dirty="0"/>
              <a:t>را خنثي كند</a:t>
            </a:r>
            <a:r>
              <a:rPr lang="fa-IR" sz="2000" dirty="0" smtClean="0"/>
              <a:t>، البته از </a:t>
            </a:r>
            <a:r>
              <a:rPr lang="fa-IR" sz="2000" dirty="0"/>
              <a:t>طريق سد كردن راه او</a:t>
            </a:r>
            <a:r>
              <a:rPr lang="fa-IR" sz="2000" dirty="0" smtClean="0"/>
              <a:t>، كه </a:t>
            </a:r>
            <a:r>
              <a:rPr lang="fa-IR" sz="2000" dirty="0"/>
              <a:t>در نتيجه </a:t>
            </a:r>
            <a:r>
              <a:rPr lang="fa-IR" sz="2000" dirty="0" smtClean="0"/>
              <a:t>(ب) </a:t>
            </a:r>
            <a:r>
              <a:rPr lang="fa-IR" sz="2000" dirty="0"/>
              <a:t>در مسير نيل به هدف خود مستاصل مي </a:t>
            </a:r>
            <a:r>
              <a:rPr lang="fa-IR" sz="2000" dirty="0" smtClean="0"/>
              <a:t>شود، يا </a:t>
            </a:r>
            <a:r>
              <a:rPr lang="fa-IR" sz="2000" dirty="0"/>
              <a:t>اين كه </a:t>
            </a:r>
            <a:r>
              <a:rPr lang="fa-IR" sz="2000" dirty="0" smtClean="0"/>
              <a:t>(الف) </a:t>
            </a:r>
            <a:r>
              <a:rPr lang="fa-IR" sz="2000" dirty="0"/>
              <a:t>بدان وسيله </a:t>
            </a:r>
            <a:r>
              <a:rPr lang="fa-IR" sz="2000" dirty="0" smtClean="0"/>
              <a:t>بر </a:t>
            </a:r>
            <a:r>
              <a:rPr lang="fa-IR" sz="2000" dirty="0"/>
              <a:t>ميزان منافع خود مي افزايد</a:t>
            </a:r>
            <a:r>
              <a:rPr lang="fa-IR" sz="2000" dirty="0" smtClean="0"/>
              <a:t>. </a:t>
            </a:r>
            <a:r>
              <a:rPr lang="fa-IR" sz="2000" dirty="0"/>
              <a:t>ما فرض را بر آگاهانه بودن(عملي همراه با قصد و نيت) تعارض و پنهان و يا آشكار بودن تعارض </a:t>
            </a:r>
            <a:r>
              <a:rPr lang="fa-IR" sz="2000" dirty="0" smtClean="0"/>
              <a:t>گذاشتيم.</a:t>
            </a:r>
          </a:p>
          <a:p>
            <a:pPr marL="0" indent="0">
              <a:buNone/>
            </a:pPr>
            <a:r>
              <a:rPr lang="fa-IR" sz="2000" b="1" dirty="0">
                <a:solidFill>
                  <a:srgbClr val="FF0000"/>
                </a:solidFill>
              </a:rPr>
              <a:t>سير تكاملي انديشه تعارض</a:t>
            </a:r>
            <a:r>
              <a:rPr lang="fa-IR" sz="2000" b="1" dirty="0" smtClean="0">
                <a:solidFill>
                  <a:srgbClr val="FF0000"/>
                </a:solidFill>
              </a:rPr>
              <a:t>:</a:t>
            </a:r>
          </a:p>
          <a:p>
            <a:pPr marL="0" indent="0">
              <a:buNone/>
            </a:pPr>
            <a:r>
              <a:rPr lang="fa-IR" sz="2000" dirty="0"/>
              <a:t>سه ديدگاه درباره تعارض وجود دارد</a:t>
            </a:r>
            <a:r>
              <a:rPr lang="fa-IR" sz="2000" dirty="0" smtClean="0"/>
              <a:t>: </a:t>
            </a:r>
            <a:r>
              <a:rPr lang="fa-IR" sz="2000" dirty="0" smtClean="0">
                <a:solidFill>
                  <a:srgbClr val="006600"/>
                </a:solidFill>
              </a:rPr>
              <a:t>ديدگاه </a:t>
            </a:r>
            <a:r>
              <a:rPr lang="fa-IR" sz="2000" dirty="0">
                <a:solidFill>
                  <a:srgbClr val="006600"/>
                </a:solidFill>
              </a:rPr>
              <a:t>سنتي</a:t>
            </a:r>
            <a:r>
              <a:rPr lang="fa-IR" sz="2000" dirty="0" smtClean="0">
                <a:solidFill>
                  <a:srgbClr val="006600"/>
                </a:solidFill>
              </a:rPr>
              <a:t>، ديدگاه </a:t>
            </a:r>
            <a:r>
              <a:rPr lang="fa-IR" sz="2000" dirty="0">
                <a:solidFill>
                  <a:srgbClr val="006600"/>
                </a:solidFill>
              </a:rPr>
              <a:t>روابط انساني</a:t>
            </a:r>
            <a:r>
              <a:rPr lang="fa-IR" sz="2000" dirty="0" smtClean="0">
                <a:solidFill>
                  <a:srgbClr val="006600"/>
                </a:solidFill>
              </a:rPr>
              <a:t>، ديدگاه تعاملي.</a:t>
            </a:r>
          </a:p>
          <a:p>
            <a:pPr marL="0" indent="0">
              <a:buNone/>
            </a:pPr>
            <a:r>
              <a:rPr lang="fa-IR" sz="2000" b="1" dirty="0">
                <a:solidFill>
                  <a:srgbClr val="006600"/>
                </a:solidFill>
              </a:rPr>
              <a:t>ديدگاه سنتي</a:t>
            </a:r>
            <a:r>
              <a:rPr lang="fa-IR" sz="2000" b="1" dirty="0" smtClean="0">
                <a:solidFill>
                  <a:srgbClr val="006600"/>
                </a:solidFill>
              </a:rPr>
              <a:t>: </a:t>
            </a:r>
            <a:r>
              <a:rPr lang="fa-IR" sz="2000" dirty="0" smtClean="0"/>
              <a:t>فرض </a:t>
            </a:r>
            <a:r>
              <a:rPr lang="fa-IR" sz="2000" dirty="0"/>
              <a:t>بر بد بودن تعارض است</a:t>
            </a:r>
            <a:r>
              <a:rPr lang="fa-IR" sz="2000" dirty="0" smtClean="0"/>
              <a:t>، زيرا </a:t>
            </a:r>
            <a:r>
              <a:rPr lang="fa-IR" sz="2000" dirty="0"/>
              <a:t>بار منفي دارد و مترادف واژه هايي چون سركشي</a:t>
            </a:r>
            <a:r>
              <a:rPr lang="fa-IR" sz="2000" dirty="0" smtClean="0"/>
              <a:t>، تمرد، تخريب و </a:t>
            </a:r>
            <a:r>
              <a:rPr lang="fa-IR" sz="2000" dirty="0"/>
              <a:t>بي منطقي است.طبق اين تعريف تعارض زيانبار و موجب تخريب گروه </a:t>
            </a:r>
            <a:r>
              <a:rPr lang="fa-IR" sz="2000" dirty="0" smtClean="0"/>
              <a:t>است و باید از</a:t>
            </a:r>
            <a:endParaRPr lang="fa-IR" sz="2000" dirty="0" smtClean="0">
              <a:solidFill>
                <a:srgbClr val="FF0000"/>
              </a:solidFill>
            </a:endParaRPr>
          </a:p>
          <a:p>
            <a:pPr marL="0" indent="0">
              <a:buNone/>
            </a:pP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108</a:t>
            </a:fld>
            <a:endParaRPr lang="en-US" dirty="0"/>
          </a:p>
        </p:txBody>
      </p:sp>
    </p:spTree>
    <p:extLst>
      <p:ext uri="{BB962C8B-B14F-4D97-AF65-F5344CB8AC3E}">
        <p14:creationId xmlns:p14="http://schemas.microsoft.com/office/powerpoint/2010/main" val="30633879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از آن اجتناب كرد</a:t>
            </a:r>
            <a:r>
              <a:rPr lang="fa-IR" sz="2000" dirty="0" smtClean="0"/>
              <a:t>. اين </a:t>
            </a:r>
            <a:r>
              <a:rPr lang="fa-IR" sz="2000" dirty="0"/>
              <a:t>ديدگاه </a:t>
            </a:r>
            <a:r>
              <a:rPr lang="fa-IR" sz="2000" dirty="0" smtClean="0"/>
              <a:t>علت </a:t>
            </a:r>
            <a:r>
              <a:rPr lang="fa-IR" sz="2000" dirty="0"/>
              <a:t>تعارض را نبود ارتباطات مناسب و اعتماد بين افراد و نيز كوتاهي كردن مديران از خواسته هاي كاركنان مي داند</a:t>
            </a:r>
            <a:r>
              <a:rPr lang="fa-IR" sz="2000" dirty="0" smtClean="0"/>
              <a:t>. و تنها </a:t>
            </a:r>
            <a:r>
              <a:rPr lang="fa-IR" sz="2000" dirty="0"/>
              <a:t>راه مقابله با تعارض اصلاح عوامل بوجود آورنده تعارض است</a:t>
            </a:r>
            <a:r>
              <a:rPr lang="fa-IR" sz="2000" dirty="0" smtClean="0"/>
              <a:t>. </a:t>
            </a:r>
          </a:p>
          <a:p>
            <a:pPr marL="0" indent="0">
              <a:buNone/>
            </a:pPr>
            <a:r>
              <a:rPr lang="fa-IR" sz="2000" b="1" dirty="0">
                <a:solidFill>
                  <a:srgbClr val="006600"/>
                </a:solidFill>
              </a:rPr>
              <a:t>ديدگاه روابط انساني </a:t>
            </a:r>
            <a:r>
              <a:rPr lang="fa-IR" sz="2000" b="1" dirty="0" smtClean="0">
                <a:solidFill>
                  <a:srgbClr val="006600"/>
                </a:solidFill>
              </a:rPr>
              <a:t>: </a:t>
            </a:r>
            <a:r>
              <a:rPr lang="fa-IR" sz="2000" dirty="0" smtClean="0"/>
              <a:t>اين </a:t>
            </a:r>
            <a:r>
              <a:rPr lang="fa-IR" sz="2000" dirty="0"/>
              <a:t>گروه وجود تعارض در گروه را يك امر طبيعي مي دانند</a:t>
            </a:r>
            <a:r>
              <a:rPr lang="fa-IR" sz="2000" dirty="0" smtClean="0"/>
              <a:t>. عقيده </a:t>
            </a:r>
            <a:r>
              <a:rPr lang="fa-IR" sz="2000" dirty="0"/>
              <a:t>دارند از بين بردن </a:t>
            </a:r>
            <a:r>
              <a:rPr lang="fa-IR" sz="2000" dirty="0" smtClean="0"/>
              <a:t>تعارض </a:t>
            </a:r>
            <a:r>
              <a:rPr lang="fa-IR" sz="2000" dirty="0"/>
              <a:t>غير ممكن است و مواردي وجود دارد كه تعارض به نفع گروه است و موجب بهبود عملكرد مي گردد</a:t>
            </a:r>
            <a:r>
              <a:rPr lang="fa-IR" sz="2000" dirty="0" smtClean="0"/>
              <a:t>. </a:t>
            </a:r>
          </a:p>
          <a:p>
            <a:pPr marL="0" indent="0">
              <a:buNone/>
            </a:pPr>
            <a:r>
              <a:rPr lang="fa-IR" sz="2000" b="1" dirty="0" smtClean="0">
                <a:solidFill>
                  <a:srgbClr val="006600"/>
                </a:solidFill>
              </a:rPr>
              <a:t>ديدگاه </a:t>
            </a:r>
            <a:r>
              <a:rPr lang="fa-IR" sz="2000" b="1" dirty="0">
                <a:solidFill>
                  <a:srgbClr val="006600"/>
                </a:solidFill>
              </a:rPr>
              <a:t>تعامل</a:t>
            </a:r>
            <a:r>
              <a:rPr lang="fa-IR" sz="2000" b="1" dirty="0" smtClean="0">
                <a:solidFill>
                  <a:srgbClr val="006600"/>
                </a:solidFill>
              </a:rPr>
              <a:t>: </a:t>
            </a:r>
            <a:r>
              <a:rPr lang="fa-IR" sz="2000" dirty="0" smtClean="0"/>
              <a:t>اين </a:t>
            </a:r>
            <a:r>
              <a:rPr lang="fa-IR" sz="2000" dirty="0"/>
              <a:t>گروه به اين علت پديده تعارض را مورد تاييد قرار مي دهند كه يك گروه هماهنگ</a:t>
            </a:r>
            <a:r>
              <a:rPr lang="fa-IR" sz="2000" dirty="0" smtClean="0"/>
              <a:t>، آرام </a:t>
            </a:r>
            <a:r>
              <a:rPr lang="fa-IR" sz="2000" dirty="0"/>
              <a:t>و </a:t>
            </a:r>
            <a:r>
              <a:rPr lang="fa-IR" sz="2000" dirty="0" smtClean="0"/>
              <a:t>بي </a:t>
            </a:r>
            <a:r>
              <a:rPr lang="fa-IR" sz="2000" dirty="0"/>
              <a:t>دغدغه مستعد بازگشت به فطرت انساني و تنبلي</a:t>
            </a:r>
            <a:r>
              <a:rPr lang="fa-IR" sz="2000" dirty="0" smtClean="0"/>
              <a:t>، سستي </a:t>
            </a:r>
            <a:r>
              <a:rPr lang="fa-IR" sz="2000" dirty="0"/>
              <a:t>و از دست دادن احساس است و در برابر پديده </a:t>
            </a:r>
            <a:r>
              <a:rPr lang="fa-IR" sz="2000" dirty="0" smtClean="0"/>
              <a:t>هاي </a:t>
            </a:r>
            <a:r>
              <a:rPr lang="fa-IR" sz="2000" dirty="0"/>
              <a:t>تغيير</a:t>
            </a:r>
            <a:r>
              <a:rPr lang="fa-IR" sz="2000" dirty="0" smtClean="0"/>
              <a:t>، تحول </a:t>
            </a:r>
            <a:r>
              <a:rPr lang="fa-IR" sz="2000" dirty="0"/>
              <a:t>و نوآوري بدون واكنش مي گردد</a:t>
            </a:r>
            <a:r>
              <a:rPr lang="fa-IR" sz="2000" dirty="0" smtClean="0"/>
              <a:t>. به </a:t>
            </a:r>
            <a:r>
              <a:rPr lang="fa-IR" sz="2000" dirty="0"/>
              <a:t>نظر آنها وجود حفظ سطحي از تعارض ضرروري است</a:t>
            </a:r>
            <a:r>
              <a:rPr lang="fa-IR" sz="2000" dirty="0" smtClean="0"/>
              <a:t>. </a:t>
            </a:r>
          </a:p>
          <a:p>
            <a:pPr marL="0" indent="0">
              <a:buNone/>
            </a:pPr>
            <a:r>
              <a:rPr lang="fa-IR" sz="2000" b="1" dirty="0">
                <a:solidFill>
                  <a:srgbClr val="FF0000"/>
                </a:solidFill>
              </a:rPr>
              <a:t>تعارض سازنده و مخرب</a:t>
            </a:r>
            <a:r>
              <a:rPr lang="fa-IR" sz="2000" b="1" dirty="0" smtClean="0">
                <a:solidFill>
                  <a:srgbClr val="FF0000"/>
                </a:solidFill>
              </a:rPr>
              <a:t>:</a:t>
            </a:r>
          </a:p>
          <a:p>
            <a:pPr marL="0" indent="0">
              <a:buNone/>
            </a:pPr>
            <a:r>
              <a:rPr lang="fa-IR" sz="2000" dirty="0">
                <a:solidFill>
                  <a:srgbClr val="FF3399"/>
                </a:solidFill>
              </a:rPr>
              <a:t>تعارض </a:t>
            </a:r>
            <a:r>
              <a:rPr lang="fa-IR" sz="2000" dirty="0" smtClean="0">
                <a:solidFill>
                  <a:srgbClr val="FF3399"/>
                </a:solidFill>
              </a:rPr>
              <a:t>سازنده </a:t>
            </a:r>
            <a:r>
              <a:rPr lang="fa-IR" sz="2000" dirty="0" smtClean="0"/>
              <a:t>، تعارضي </a:t>
            </a:r>
            <a:r>
              <a:rPr lang="fa-IR" sz="2000" dirty="0"/>
              <a:t>كه </a:t>
            </a:r>
            <a:r>
              <a:rPr lang="fa-IR" sz="2000" dirty="0" smtClean="0">
                <a:solidFill>
                  <a:srgbClr val="FF3399"/>
                </a:solidFill>
              </a:rPr>
              <a:t>هدف </a:t>
            </a:r>
            <a:r>
              <a:rPr lang="fa-IR" sz="2000" dirty="0">
                <a:solidFill>
                  <a:srgbClr val="FF3399"/>
                </a:solidFill>
              </a:rPr>
              <a:t>گروه را تقويت </a:t>
            </a:r>
            <a:r>
              <a:rPr lang="fa-IR" sz="2000" dirty="0"/>
              <a:t>مي كند و </a:t>
            </a:r>
            <a:r>
              <a:rPr lang="fa-IR" sz="2000" dirty="0">
                <a:solidFill>
                  <a:srgbClr val="FF3399"/>
                </a:solidFill>
              </a:rPr>
              <a:t>عملكرد آن را بهبود </a:t>
            </a:r>
            <a:r>
              <a:rPr lang="fa-IR" sz="2000" dirty="0"/>
              <a:t>مي </a:t>
            </a:r>
            <a:r>
              <a:rPr lang="fa-IR" sz="2000" dirty="0" smtClean="0"/>
              <a:t>بخشد.</a:t>
            </a:r>
            <a:r>
              <a:rPr lang="fa-IR" sz="2000" dirty="0"/>
              <a:t> تعارض </a:t>
            </a:r>
            <a:r>
              <a:rPr lang="fa-IR" sz="2000" dirty="0" smtClean="0">
                <a:solidFill>
                  <a:srgbClr val="FF3399"/>
                </a:solidFill>
              </a:rPr>
              <a:t>ويرانگر</a:t>
            </a:r>
            <a:r>
              <a:rPr lang="fa-IR" sz="2000" dirty="0" smtClean="0"/>
              <a:t>، تعارضهايي </a:t>
            </a:r>
            <a:r>
              <a:rPr lang="fa-IR" sz="2000" dirty="0"/>
              <a:t>كه </a:t>
            </a:r>
            <a:r>
              <a:rPr lang="fa-IR" sz="2000" dirty="0">
                <a:solidFill>
                  <a:srgbClr val="FF3399"/>
                </a:solidFill>
              </a:rPr>
              <a:t>مانع از عملكرد خوب </a:t>
            </a:r>
            <a:r>
              <a:rPr lang="fa-IR" sz="2000" dirty="0"/>
              <a:t>گروه مي </a:t>
            </a:r>
            <a:r>
              <a:rPr lang="fa-IR" sz="2000" dirty="0" smtClean="0"/>
              <a:t>شود. </a:t>
            </a:r>
            <a:r>
              <a:rPr lang="fa-IR" sz="2000" dirty="0"/>
              <a:t>وجه تمايز اين دو به روشني مشخص </a:t>
            </a:r>
            <a:r>
              <a:rPr lang="fa-IR" sz="2000" dirty="0" smtClean="0"/>
              <a:t>نيست. ممكن </a:t>
            </a:r>
            <a:r>
              <a:rPr lang="fa-IR" sz="2000" dirty="0"/>
              <a:t>است يك تعارض براي دو گروه(يا در يك گروه در زمان ديگري</a:t>
            </a:r>
            <a:r>
              <a:rPr lang="fa-IR" sz="2000" dirty="0" smtClean="0"/>
              <a:t>) </a:t>
            </a:r>
            <a:r>
              <a:rPr lang="fa-IR" sz="2000" dirty="0"/>
              <a:t>اثرات مختلفي به بار آورد</a:t>
            </a:r>
            <a:r>
              <a:rPr lang="fa-IR" sz="2000" dirty="0" smtClean="0"/>
              <a:t>. ملاك </a:t>
            </a:r>
            <a:r>
              <a:rPr lang="fa-IR" sz="2000" dirty="0"/>
              <a:t>يا شاخص اصلي همانا عملكرد گروه است</a:t>
            </a:r>
            <a:r>
              <a:rPr lang="fa-IR" sz="2000" dirty="0" smtClean="0"/>
              <a:t>. واژه </a:t>
            </a:r>
            <a:r>
              <a:rPr lang="fa-IR" sz="2000" dirty="0"/>
              <a:t>سازندگي با توجه به اثري كه بر </a:t>
            </a:r>
            <a:r>
              <a:rPr lang="fa-IR" sz="2000" dirty="0" smtClean="0"/>
              <a:t>گروه </a:t>
            </a:r>
            <a:r>
              <a:rPr lang="fa-IR" sz="2000" dirty="0"/>
              <a:t>دارد(نه بر يك شخص خاص) تعريف مي شود.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109</a:t>
            </a:fld>
            <a:endParaRPr lang="en-US" dirty="0"/>
          </a:p>
        </p:txBody>
      </p:sp>
    </p:spTree>
    <p:extLst>
      <p:ext uri="{BB962C8B-B14F-4D97-AF65-F5344CB8AC3E}">
        <p14:creationId xmlns:p14="http://schemas.microsoft.com/office/powerpoint/2010/main" val="205713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257800"/>
          </a:xfrm>
        </p:spPr>
        <p:txBody>
          <a:bodyPr/>
          <a:lstStyle/>
          <a:p>
            <a:pPr marL="0" indent="0">
              <a:buNone/>
            </a:pPr>
            <a:r>
              <a:rPr lang="fa-IR" sz="2000" dirty="0">
                <a:cs typeface="B Nazanin" pitchFamily="2" charset="-78"/>
              </a:rPr>
              <a:t>تصميمات به سطوح پايين </a:t>
            </a:r>
            <a:r>
              <a:rPr lang="fa-IR" sz="2000" dirty="0" smtClean="0">
                <a:cs typeface="B Nazanin" pitchFamily="2" charset="-78"/>
              </a:rPr>
              <a:t>تر </a:t>
            </a:r>
            <a:r>
              <a:rPr lang="fa-IR" sz="2000" dirty="0">
                <a:cs typeface="B Nazanin" pitchFamily="2" charset="-78"/>
              </a:rPr>
              <a:t>سازمان (سطوح عملياتي ) ارجاع شده است و به كاركنان آزادي عمل بيشتري داده اند تا بتوانند مسائل كاري خود را حل كنند و تصميماتي بگيرند.گروه هاي متخصص وخود گردان تشكيل شده اند كه مي توانند بدون وجود رئيس و سرپرست كار كنند. سازمان ها در وضعيتي هستند كه بايد به كاركنان تفويض اختيار كنند. مديران بايد بياموزند كه چگونه كنترل را به ديگران واگذار كنند و در عين حال تصميمات لازم را اتخاذ نمايند.</a:t>
            </a:r>
          </a:p>
          <a:p>
            <a:pPr marL="0" indent="0">
              <a:buNone/>
            </a:pPr>
            <a:endParaRPr lang="fa-IR" sz="2000" dirty="0" smtClean="0">
              <a:cs typeface="B Nazanin" pitchFamily="2" charset="-78"/>
            </a:endParaRPr>
          </a:p>
          <a:p>
            <a:pPr marL="0" indent="0">
              <a:buNone/>
            </a:pPr>
            <a:r>
              <a:rPr lang="fa-IR" sz="2000" b="1" dirty="0">
                <a:solidFill>
                  <a:srgbClr val="FF0000"/>
                </a:solidFill>
              </a:rPr>
              <a:t>نوآوري و ايجاد تغيير:</a:t>
            </a:r>
          </a:p>
          <a:p>
            <a:pPr marL="0" indent="0">
              <a:buNone/>
            </a:pPr>
            <a:r>
              <a:rPr lang="fa-IR" sz="2000" dirty="0"/>
              <a:t>سازمان ها بايد در پي نوآوري باشند و پديده تغيير را پذيرفته و انعطاف پذيري بالايي نشان دهند تا از بين نروند</a:t>
            </a:r>
            <a:r>
              <a:rPr lang="fa-IR" sz="2000" dirty="0" smtClean="0"/>
              <a:t>. </a:t>
            </a:r>
            <a:r>
              <a:rPr lang="fa-IR" sz="2000" dirty="0"/>
              <a:t>همچنين بايد كيفيت محصول و خدمات را بهبود بخشند تا بتوانند در برابر رقبا مقاومت نمايند. چالش و مشكل مديريت اين است كه بايد كاركنان را وادار به خلاقيت نمايند و در برابر تغيير بردباري بيشتري به خرج دهد.</a:t>
            </a:r>
            <a:endParaRPr lang="fa-IR" sz="2000" dirty="0">
              <a:cs typeface="B Nazanin" pitchFamily="2" charset="-78"/>
            </a:endParaRPr>
          </a:p>
          <a:p>
            <a:pPr marL="0" indent="0">
              <a:buNone/>
            </a:pPr>
            <a:endParaRPr lang="fa-IR" sz="2000" dirty="0"/>
          </a:p>
          <a:p>
            <a:pPr marL="0" indent="0">
              <a:buNone/>
            </a:pPr>
            <a:r>
              <a:rPr lang="fa-IR" sz="2000" b="1" dirty="0">
                <a:solidFill>
                  <a:srgbClr val="FF0000"/>
                </a:solidFill>
              </a:rPr>
              <a:t>سازش با پديده اي به نام تغييرات سرسام آور:</a:t>
            </a:r>
          </a:p>
          <a:p>
            <a:pPr marL="0" indent="0">
              <a:buNone/>
            </a:pPr>
            <a:r>
              <a:rPr lang="fa-IR" sz="2000" dirty="0"/>
              <a:t>مديران همواره با تغيير سرو كار داشته اند، اما امروز مسئله زمان اجراي تغييرمطرح است در زمان كنوني تغيير </a:t>
            </a:r>
            <a:r>
              <a:rPr lang="fa-IR" sz="2000" dirty="0" smtClean="0"/>
              <a:t>به </a:t>
            </a:r>
            <a:r>
              <a:rPr lang="fa-IR" sz="2000" dirty="0"/>
              <a:t>صورت فعاليت دائمي و مستمر درآمده است. كاركنان بايد نوآوري هاي روزمره داشته باشند و پيوسته باز آموزي شوند.</a:t>
            </a:r>
            <a:endParaRPr lang="fa-IR" sz="2000" dirty="0">
              <a:cs typeface="B Nazanin" pitchFamily="2" charset="-78"/>
            </a:endParaRPr>
          </a:p>
          <a:p>
            <a:pPr marL="0" indent="0">
              <a:buNone/>
            </a:pPr>
            <a:endParaRPr lang="fa-IR" sz="2000" dirty="0"/>
          </a:p>
          <a:p>
            <a:pPr marL="0" indent="0">
              <a:buNone/>
            </a:pPr>
            <a:endParaRPr lang="fa-IR" sz="2000" dirty="0">
              <a:cs typeface="B Nazanin" pitchFamily="2" charset="-78"/>
            </a:endParaRPr>
          </a:p>
          <a:p>
            <a:pPr marL="0" indent="0">
              <a:buNone/>
            </a:pPr>
            <a:endParaRPr lang="fa-IR" sz="2000" dirty="0">
              <a:cs typeface="B Nazanin" pitchFamily="2" charset="-78"/>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11</a:t>
            </a:fld>
            <a:endParaRPr lang="en-US" dirty="0"/>
          </a:p>
        </p:txBody>
      </p:sp>
    </p:spTree>
    <p:extLst>
      <p:ext uri="{BB962C8B-B14F-4D97-AF65-F5344CB8AC3E}">
        <p14:creationId xmlns:p14="http://schemas.microsoft.com/office/powerpoint/2010/main" val="27620232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251718" y="1371600"/>
            <a:ext cx="8640762" cy="5181600"/>
          </a:xfrm>
        </p:spPr>
        <p:txBody>
          <a:bodyPr/>
          <a:lstStyle/>
          <a:p>
            <a:pPr marL="0" indent="0">
              <a:buNone/>
            </a:pPr>
            <a:r>
              <a:rPr lang="fa-IR" sz="2000" dirty="0">
                <a:solidFill>
                  <a:srgbClr val="FF0000"/>
                </a:solidFill>
              </a:rPr>
              <a:t>فرايند تعارض: </a:t>
            </a:r>
            <a:endParaRPr lang="fa-IR" sz="2000" dirty="0" smtClean="0">
              <a:solidFill>
                <a:srgbClr val="FF0000"/>
              </a:solidFill>
            </a:endParaRPr>
          </a:p>
          <a:p>
            <a:pPr marL="0" indent="0">
              <a:buNone/>
            </a:pPr>
            <a:r>
              <a:rPr lang="fa-IR" sz="2000" dirty="0" smtClean="0"/>
              <a:t>تعارض </a:t>
            </a:r>
            <a:r>
              <a:rPr lang="fa-IR" sz="2000" dirty="0"/>
              <a:t>از چهار مرحله تشكيل </a:t>
            </a:r>
            <a:r>
              <a:rPr lang="fa-IR" sz="2000" dirty="0" smtClean="0"/>
              <a:t>شده </a:t>
            </a:r>
            <a:r>
              <a:rPr lang="fa-IR" sz="2000" b="1" dirty="0" smtClean="0">
                <a:solidFill>
                  <a:srgbClr val="006600"/>
                </a:solidFill>
              </a:rPr>
              <a:t>1- مخالفتهاي بالقوه، 2- بروز تعارض، 3-رفتار، 4- نتايج .</a:t>
            </a:r>
          </a:p>
          <a:p>
            <a:pPr marL="0" indent="0">
              <a:buNone/>
            </a:pPr>
            <a:r>
              <a:rPr lang="fa-IR" sz="2000" b="1" dirty="0">
                <a:solidFill>
                  <a:srgbClr val="0070C0"/>
                </a:solidFill>
              </a:rPr>
              <a:t>مخالفتهاي </a:t>
            </a:r>
            <a:r>
              <a:rPr lang="fa-IR" sz="2000" b="1" dirty="0" smtClean="0">
                <a:solidFill>
                  <a:srgbClr val="0070C0"/>
                </a:solidFill>
              </a:rPr>
              <a:t>بالقوه</a:t>
            </a:r>
            <a:r>
              <a:rPr lang="fa-IR" sz="2000" b="1" dirty="0">
                <a:solidFill>
                  <a:srgbClr val="0070C0"/>
                </a:solidFill>
              </a:rPr>
              <a:t>: </a:t>
            </a:r>
            <a:r>
              <a:rPr lang="fa-IR" sz="2000" dirty="0"/>
              <a:t>نخستين مرحله وجود شرايطي است كه زمينه ايجاد تعارض را فراهم مي آورد اين شرايط </a:t>
            </a:r>
            <a:r>
              <a:rPr lang="fa-IR" sz="2000" dirty="0" smtClean="0"/>
              <a:t>نبايد </a:t>
            </a:r>
            <a:r>
              <a:rPr lang="fa-IR" sz="2000" dirty="0"/>
              <a:t>الزاما به تعارض منجر گردد ولي وجود آنها براي تعارض لازم است اين شرايط به سه گروه عمده تقيم </a:t>
            </a:r>
            <a:r>
              <a:rPr lang="fa-IR" sz="2000" dirty="0" smtClean="0"/>
              <a:t>مي </a:t>
            </a:r>
            <a:r>
              <a:rPr lang="fa-IR" sz="2000" dirty="0"/>
              <a:t>شوند</a:t>
            </a:r>
            <a:r>
              <a:rPr lang="fa-IR" sz="2000" dirty="0" smtClean="0"/>
              <a:t>: ارتباطات، ساختار، متغيرهاي شخصي.</a:t>
            </a:r>
          </a:p>
          <a:p>
            <a:pPr marL="400050" lvl="1" indent="0"/>
            <a:r>
              <a:rPr lang="fa-IR" sz="1800" dirty="0"/>
              <a:t>ارتباطات</a:t>
            </a:r>
            <a:r>
              <a:rPr lang="fa-IR" sz="1800" dirty="0" smtClean="0"/>
              <a:t>: تحقيقات </a:t>
            </a:r>
            <a:r>
              <a:rPr lang="fa-IR" sz="1800" dirty="0"/>
              <a:t>نشان مي دهد كه مشكلات موجود در تعبير و تفسير گفتار(اختلاف </a:t>
            </a:r>
            <a:r>
              <a:rPr lang="fa-IR" sz="1800" dirty="0" smtClean="0"/>
              <a:t>آموزش، متفا وت بودن </a:t>
            </a:r>
            <a:r>
              <a:rPr lang="fa-IR" sz="1800" dirty="0"/>
              <a:t>برداشتهاي فردي</a:t>
            </a:r>
            <a:r>
              <a:rPr lang="fa-IR" sz="1800" dirty="0" smtClean="0"/>
              <a:t>)، مبادله </a:t>
            </a:r>
            <a:r>
              <a:rPr lang="fa-IR" sz="1800" dirty="0"/>
              <a:t>اطلاعات نارسا</a:t>
            </a:r>
            <a:r>
              <a:rPr lang="fa-IR" sz="1800" dirty="0" smtClean="0"/>
              <a:t>، وجود </a:t>
            </a:r>
            <a:r>
              <a:rPr lang="fa-IR" sz="1800" dirty="0"/>
              <a:t>سروصدا در كانال ارتباطي هريك به صورت سدي بر سر راه ارتباطات </a:t>
            </a:r>
            <a:r>
              <a:rPr lang="fa-IR" sz="1800" dirty="0" smtClean="0"/>
              <a:t>قرار </a:t>
            </a:r>
            <a:r>
              <a:rPr lang="fa-IR" sz="1800" dirty="0"/>
              <a:t>مي گيرد</a:t>
            </a:r>
            <a:r>
              <a:rPr lang="fa-IR" sz="1800" dirty="0" smtClean="0"/>
              <a:t>. در </a:t>
            </a:r>
            <a:r>
              <a:rPr lang="fa-IR" sz="1800" dirty="0"/>
              <a:t>صورتي كه ارتباطات به مقدار كم يا زياد برقرار شود در هر دو صورت موجب تشديد تعارض مي </a:t>
            </a:r>
            <a:r>
              <a:rPr lang="fa-IR" sz="1800" dirty="0" smtClean="0"/>
              <a:t>گردد.</a:t>
            </a:r>
          </a:p>
          <a:p>
            <a:pPr marL="400050" lvl="1" indent="0"/>
            <a:r>
              <a:rPr lang="fa-IR" sz="1800" dirty="0"/>
              <a:t>ساختار</a:t>
            </a:r>
            <a:r>
              <a:rPr lang="fa-IR" sz="1800" dirty="0" smtClean="0"/>
              <a:t>: در </a:t>
            </a:r>
            <a:r>
              <a:rPr lang="fa-IR" sz="1800" dirty="0"/>
              <a:t>اينجا ساختار در برگيرنده متغيرهاي زير </a:t>
            </a:r>
            <a:r>
              <a:rPr lang="fa-IR" sz="1800" dirty="0" smtClean="0"/>
              <a:t>است اندازه </a:t>
            </a:r>
            <a:r>
              <a:rPr lang="fa-IR" sz="1800" dirty="0"/>
              <a:t>و بزرگي گروه</a:t>
            </a:r>
            <a:r>
              <a:rPr lang="fa-IR" sz="1800" dirty="0" smtClean="0"/>
              <a:t>، ميزان </a:t>
            </a:r>
            <a:r>
              <a:rPr lang="fa-IR" sz="1800" dirty="0"/>
              <a:t>تخصصي بودن كارهايي </a:t>
            </a:r>
            <a:r>
              <a:rPr lang="fa-IR" sz="1800" dirty="0" smtClean="0"/>
              <a:t>كه </a:t>
            </a:r>
            <a:r>
              <a:rPr lang="fa-IR" sz="1800" dirty="0"/>
              <a:t>به اعضا محول مي شود</a:t>
            </a:r>
            <a:r>
              <a:rPr lang="fa-IR" sz="1800" dirty="0" smtClean="0"/>
              <a:t>، مرز </a:t>
            </a:r>
            <a:r>
              <a:rPr lang="fa-IR" sz="1800" dirty="0"/>
              <a:t>وظايف</a:t>
            </a:r>
            <a:r>
              <a:rPr lang="fa-IR" sz="1800" dirty="0" smtClean="0"/>
              <a:t>، سازگاري </a:t>
            </a:r>
            <a:r>
              <a:rPr lang="fa-IR" sz="1800" dirty="0"/>
              <a:t>هدف عضو با گروه</a:t>
            </a:r>
            <a:r>
              <a:rPr lang="fa-IR" sz="1800" dirty="0" smtClean="0"/>
              <a:t>، سبك </a:t>
            </a:r>
            <a:r>
              <a:rPr lang="fa-IR" sz="1800" dirty="0"/>
              <a:t>رهبري</a:t>
            </a:r>
            <a:r>
              <a:rPr lang="fa-IR" sz="1800" dirty="0" smtClean="0"/>
              <a:t>، سيستم </a:t>
            </a:r>
            <a:r>
              <a:rPr lang="fa-IR" sz="1800" dirty="0"/>
              <a:t>پرداخت حقوق و </a:t>
            </a:r>
            <a:r>
              <a:rPr lang="fa-IR" sz="1800" dirty="0" smtClean="0"/>
              <a:t>پاداش، ميزان </a:t>
            </a:r>
            <a:r>
              <a:rPr lang="fa-IR" sz="1800" dirty="0"/>
              <a:t>وابستگس گروه ها به هم</a:t>
            </a:r>
            <a:r>
              <a:rPr lang="fa-IR" sz="1800" dirty="0" smtClean="0"/>
              <a:t>. </a:t>
            </a:r>
          </a:p>
          <a:p>
            <a:pPr marL="400050" lvl="1" indent="0"/>
            <a:r>
              <a:rPr lang="fa-IR" sz="1800" dirty="0"/>
              <a:t>متغيرهاي شخصي</a:t>
            </a:r>
            <a:r>
              <a:rPr lang="fa-IR" sz="1800" dirty="0" smtClean="0"/>
              <a:t>: بعضي </a:t>
            </a:r>
            <a:r>
              <a:rPr lang="fa-IR" sz="1800" dirty="0"/>
              <a:t>از شخصيتها باعث بروز تعارضند</a:t>
            </a:r>
            <a:r>
              <a:rPr lang="fa-IR" sz="1800" dirty="0" smtClean="0"/>
              <a:t>. متفاوت </a:t>
            </a:r>
            <a:r>
              <a:rPr lang="fa-IR" sz="1800" dirty="0"/>
              <a:t>بودن سيستمهاي ارزشي افراد نيز </a:t>
            </a:r>
            <a:r>
              <a:rPr lang="fa-IR" sz="1800" dirty="0" smtClean="0"/>
              <a:t>گاهي </a:t>
            </a:r>
            <a:r>
              <a:rPr lang="fa-IR" sz="1800" dirty="0"/>
              <a:t>باعث بروز تعارض </a:t>
            </a:r>
            <a:r>
              <a:rPr lang="fa-IR" sz="1800" dirty="0" smtClean="0"/>
              <a:t>هستند.</a:t>
            </a:r>
          </a:p>
          <a:p>
            <a:pPr marL="0" indent="0">
              <a:buNone/>
            </a:pPr>
            <a:r>
              <a:rPr lang="fa-IR" sz="2000" b="1" dirty="0">
                <a:solidFill>
                  <a:srgbClr val="0070C0"/>
                </a:solidFill>
              </a:rPr>
              <a:t>بروز تعارض</a:t>
            </a:r>
            <a:r>
              <a:rPr lang="fa-IR" sz="2000" b="1" dirty="0" smtClean="0">
                <a:solidFill>
                  <a:srgbClr val="0070C0"/>
                </a:solidFill>
              </a:rPr>
              <a:t>: </a:t>
            </a:r>
            <a:r>
              <a:rPr lang="fa-IR" sz="2000" dirty="0"/>
              <a:t>اگر شرايطي كه در مرحله اول برشمرديم موجب استيصال گردند،در آن صورت در مرحله دوم زمينه فعال </a:t>
            </a:r>
            <a:r>
              <a:rPr lang="fa-IR" sz="2000" dirty="0" smtClean="0"/>
              <a:t>شدن </a:t>
            </a:r>
            <a:r>
              <a:rPr lang="fa-IR" sz="2000" dirty="0"/>
              <a:t>مخالفتها فراهم مي شود.تنها زماني اين شرايط به تعارض منجر خواهد شد كه چند گروه در معرض پديده </a:t>
            </a:r>
            <a:r>
              <a:rPr lang="fa-IR" sz="2000" dirty="0" smtClean="0"/>
              <a:t>تعارض باشند. تنها هنگام بروز احساسات است که افراد </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110</a:t>
            </a:fld>
            <a:endParaRPr lang="en-US" dirty="0"/>
          </a:p>
        </p:txBody>
      </p:sp>
    </p:spTree>
    <p:extLst>
      <p:ext uri="{BB962C8B-B14F-4D97-AF65-F5344CB8AC3E}">
        <p14:creationId xmlns:p14="http://schemas.microsoft.com/office/powerpoint/2010/main" val="730018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smtClean="0"/>
              <a:t>به صورت عاطفی درگیر مساله می شوند و طرفین نوعی اضطراب، تنش، دشمنی، استیصال را تجربه می کنند.</a:t>
            </a:r>
          </a:p>
          <a:p>
            <a:pPr marL="0" indent="0">
              <a:buNone/>
            </a:pPr>
            <a:r>
              <a:rPr lang="fa-IR" sz="2000" b="1" dirty="0">
                <a:solidFill>
                  <a:srgbClr val="0070C0"/>
                </a:solidFill>
              </a:rPr>
              <a:t>رفتار</a:t>
            </a:r>
            <a:r>
              <a:rPr lang="fa-IR" sz="2000" b="1" dirty="0" smtClean="0">
                <a:solidFill>
                  <a:srgbClr val="0070C0"/>
                </a:solidFill>
              </a:rPr>
              <a:t>: </a:t>
            </a:r>
            <a:r>
              <a:rPr lang="fa-IR" sz="2000" dirty="0"/>
              <a:t>اگر يك عضو گروه به كاري مشغول شود مه موجب استيصال عضو ديگر شود و يا مانع از اين شود كه طرف ديگر </a:t>
            </a:r>
            <a:r>
              <a:rPr lang="fa-IR" sz="2000" dirty="0" smtClean="0"/>
              <a:t>به </a:t>
            </a:r>
            <a:r>
              <a:rPr lang="fa-IR" sz="2000" dirty="0"/>
              <a:t>منافع بيشتري برسد در اين صورت ما در مرحله سوم هستيم</a:t>
            </a:r>
            <a:r>
              <a:rPr lang="fa-IR" sz="2000" dirty="0" smtClean="0"/>
              <a:t>. در </a:t>
            </a:r>
            <a:r>
              <a:rPr lang="fa-IR" sz="2000" dirty="0"/>
              <a:t>چنين مقطعي است كه تعارض آشكار مي </a:t>
            </a:r>
            <a:r>
              <a:rPr lang="fa-IR" sz="2000" dirty="0" smtClean="0"/>
              <a:t>گردد. آشكار </a:t>
            </a:r>
            <a:r>
              <a:rPr lang="fa-IR" sz="2000" dirty="0"/>
              <a:t>شدن تعرض همراه با رفتارهاي گوناگون است از شكلهاي ظريف گرفته تا برخوردهاي خشن</a:t>
            </a:r>
            <a:r>
              <a:rPr lang="fa-IR" sz="2000" dirty="0" smtClean="0"/>
              <a:t>. پس </a:t>
            </a:r>
            <a:r>
              <a:rPr lang="fa-IR" sz="2000" dirty="0"/>
              <a:t>از آشكار شدن </a:t>
            </a:r>
            <a:r>
              <a:rPr lang="fa-IR" sz="2000" dirty="0" smtClean="0"/>
              <a:t>تعارض </a:t>
            </a:r>
            <a:r>
              <a:rPr lang="fa-IR" sz="2000" dirty="0"/>
              <a:t>دو طرف در پي حل مسئله برمي آيند اين راحل حلها عبارتند از</a:t>
            </a:r>
            <a:r>
              <a:rPr lang="fa-IR" sz="2000" dirty="0" smtClean="0"/>
              <a:t>: </a:t>
            </a:r>
          </a:p>
          <a:p>
            <a:pPr marL="400050" lvl="1" indent="0"/>
            <a:r>
              <a:rPr lang="fa-IR" sz="1800" b="1" dirty="0">
                <a:solidFill>
                  <a:srgbClr val="7030A0"/>
                </a:solidFill>
              </a:rPr>
              <a:t>رقابت</a:t>
            </a:r>
            <a:r>
              <a:rPr lang="fa-IR" sz="1800" b="1" dirty="0" smtClean="0">
                <a:solidFill>
                  <a:srgbClr val="7030A0"/>
                </a:solidFill>
              </a:rPr>
              <a:t>: </a:t>
            </a:r>
            <a:r>
              <a:rPr lang="fa-IR" sz="1800" dirty="0" smtClean="0"/>
              <a:t>اگر </a:t>
            </a:r>
            <a:r>
              <a:rPr lang="fa-IR" sz="1800" dirty="0"/>
              <a:t>يك نفر درصدد تامين هدفهاي خود برآيد يا بخواهد بر منافع خود بيفزايد بدون توجه </a:t>
            </a:r>
            <a:r>
              <a:rPr lang="fa-IR" sz="1800" dirty="0" smtClean="0"/>
              <a:t>به </a:t>
            </a:r>
            <a:r>
              <a:rPr lang="fa-IR" sz="1800" dirty="0"/>
              <a:t>طرف مقابل</a:t>
            </a:r>
            <a:r>
              <a:rPr lang="fa-IR" sz="1800" dirty="0" smtClean="0"/>
              <a:t>، او </a:t>
            </a:r>
            <a:r>
              <a:rPr lang="fa-IR" sz="1800" dirty="0"/>
              <a:t>در حال رقابت است</a:t>
            </a:r>
            <a:r>
              <a:rPr lang="fa-IR" sz="1800" dirty="0" smtClean="0"/>
              <a:t>.</a:t>
            </a:r>
          </a:p>
          <a:p>
            <a:pPr marL="400050" lvl="1" indent="0"/>
            <a:r>
              <a:rPr lang="fa-IR" sz="1800" dirty="0" smtClean="0">
                <a:solidFill>
                  <a:srgbClr val="7030A0"/>
                </a:solidFill>
              </a:rPr>
              <a:t>همكاري: </a:t>
            </a:r>
            <a:r>
              <a:rPr lang="fa-IR" sz="1800" dirty="0" smtClean="0"/>
              <a:t>اگر </a:t>
            </a:r>
            <a:r>
              <a:rPr lang="fa-IR" sz="1800" dirty="0"/>
              <a:t>گروهاي معارض بكوشند تا خواسته هاي گروه مقابل را تامين كنند در اين صورت </a:t>
            </a:r>
            <a:r>
              <a:rPr lang="fa-IR" sz="1800" dirty="0" smtClean="0"/>
              <a:t>شاهد </a:t>
            </a:r>
            <a:r>
              <a:rPr lang="fa-IR" sz="1800" dirty="0"/>
              <a:t>همكاري هستيم</a:t>
            </a:r>
            <a:r>
              <a:rPr lang="fa-IR" sz="1800" dirty="0" smtClean="0"/>
              <a:t>.</a:t>
            </a:r>
          </a:p>
          <a:p>
            <a:pPr marL="400050" lvl="1" indent="0"/>
            <a:r>
              <a:rPr lang="fa-IR" sz="1800" b="1" dirty="0">
                <a:solidFill>
                  <a:srgbClr val="7030A0"/>
                </a:solidFill>
              </a:rPr>
              <a:t>اجتناب</a:t>
            </a:r>
            <a:r>
              <a:rPr lang="fa-IR" sz="1800" b="1" dirty="0" smtClean="0">
                <a:solidFill>
                  <a:srgbClr val="7030A0"/>
                </a:solidFill>
              </a:rPr>
              <a:t>: </a:t>
            </a:r>
            <a:r>
              <a:rPr lang="fa-IR" sz="1800" dirty="0" smtClean="0"/>
              <a:t>ممكن </a:t>
            </a:r>
            <a:r>
              <a:rPr lang="fa-IR" sz="1800" dirty="0"/>
              <a:t>است يك نفر متوجه شود كه تعارض وجود دارد ولي واكنش وي كنار كشيدم يا </a:t>
            </a:r>
            <a:r>
              <a:rPr lang="fa-IR" sz="1800" dirty="0" smtClean="0"/>
              <a:t>سركوب </a:t>
            </a:r>
            <a:r>
              <a:rPr lang="fa-IR" sz="1800" dirty="0"/>
              <a:t>تعارض باشد شاهد عمل اجتناب </a:t>
            </a:r>
            <a:r>
              <a:rPr lang="fa-IR" sz="1800" dirty="0" smtClean="0"/>
              <a:t>هستيم .</a:t>
            </a:r>
          </a:p>
          <a:p>
            <a:pPr marL="400050" lvl="1" indent="0"/>
            <a:r>
              <a:rPr lang="fa-IR" sz="1800" b="1" dirty="0">
                <a:solidFill>
                  <a:srgbClr val="7030A0"/>
                </a:solidFill>
              </a:rPr>
              <a:t>گذشت(ايثار): </a:t>
            </a:r>
            <a:r>
              <a:rPr lang="fa-IR" sz="1800" dirty="0"/>
              <a:t>هنگامي رخ مي دهد كه يك طرف درصدد برمي آيد تا طرف ديگر را تسكين دهد و </a:t>
            </a:r>
            <a:r>
              <a:rPr lang="fa-IR" sz="1800" dirty="0" smtClean="0"/>
              <a:t>منافع </a:t>
            </a:r>
            <a:r>
              <a:rPr lang="fa-IR" sz="1800" dirty="0"/>
              <a:t>ديگري را بر منافع خود ترجيح مي دهد</a:t>
            </a:r>
            <a:r>
              <a:rPr lang="fa-IR" sz="1800" dirty="0" smtClean="0"/>
              <a:t>. </a:t>
            </a:r>
          </a:p>
          <a:p>
            <a:pPr marL="400050" lvl="1" indent="0"/>
            <a:r>
              <a:rPr lang="fa-IR" sz="1800" b="1" dirty="0">
                <a:solidFill>
                  <a:srgbClr val="7030A0"/>
                </a:solidFill>
              </a:rPr>
              <a:t>سازش يا مصالحه</a:t>
            </a:r>
            <a:r>
              <a:rPr lang="fa-IR" sz="1800" b="1" dirty="0" smtClean="0">
                <a:solidFill>
                  <a:srgbClr val="7030A0"/>
                </a:solidFill>
              </a:rPr>
              <a:t>: </a:t>
            </a:r>
            <a:r>
              <a:rPr lang="fa-IR" sz="1800" dirty="0" smtClean="0"/>
              <a:t>اگر دو </a:t>
            </a:r>
            <a:r>
              <a:rPr lang="fa-IR" sz="1800" dirty="0"/>
              <a:t>طرف اختلاف داشته باشند اما يكي مجبور به كوتاه آمدن باشد يا مقداري </a:t>
            </a:r>
            <a:r>
              <a:rPr lang="fa-IR" sz="1800" dirty="0" smtClean="0"/>
              <a:t>از  </a:t>
            </a:r>
            <a:r>
              <a:rPr lang="fa-IR" sz="1800" dirty="0"/>
              <a:t>عاقبت كار را بپذيرد مي گوييم سازش انجام شده.</a:t>
            </a:r>
          </a:p>
        </p:txBody>
      </p:sp>
      <p:sp>
        <p:nvSpPr>
          <p:cNvPr id="6" name="Slide Number Placeholder 5"/>
          <p:cNvSpPr>
            <a:spLocks noGrp="1"/>
          </p:cNvSpPr>
          <p:nvPr>
            <p:ph type="sldNum" sz="quarter" idx="16"/>
          </p:nvPr>
        </p:nvSpPr>
        <p:spPr/>
        <p:txBody>
          <a:bodyPr/>
          <a:lstStyle/>
          <a:p>
            <a:fld id="{D022A6DD-1C55-46BB-9D13-6EE9CF3BE74F}" type="slidenum">
              <a:rPr lang="en-US" smtClean="0"/>
              <a:pPr/>
              <a:t>111</a:t>
            </a:fld>
            <a:endParaRPr lang="en-US" dirty="0"/>
          </a:p>
        </p:txBody>
      </p:sp>
    </p:spTree>
    <p:extLst>
      <p:ext uri="{BB962C8B-B14F-4D97-AF65-F5344CB8AC3E}">
        <p14:creationId xmlns:p14="http://schemas.microsoft.com/office/powerpoint/2010/main" val="162926539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251718" y="1447800"/>
            <a:ext cx="8640762" cy="5105400"/>
          </a:xfrm>
        </p:spPr>
        <p:txBody>
          <a:bodyPr/>
          <a:lstStyle/>
          <a:p>
            <a:pPr marL="0" indent="0">
              <a:buNone/>
            </a:pPr>
            <a:r>
              <a:rPr lang="fa-IR" sz="2000" b="1" dirty="0">
                <a:solidFill>
                  <a:srgbClr val="0070C0"/>
                </a:solidFill>
              </a:rPr>
              <a:t>نتايج</a:t>
            </a:r>
            <a:r>
              <a:rPr lang="fa-IR" sz="2000" b="1" dirty="0" smtClean="0">
                <a:solidFill>
                  <a:srgbClr val="0070C0"/>
                </a:solidFill>
              </a:rPr>
              <a:t>: </a:t>
            </a:r>
            <a:r>
              <a:rPr lang="fa-IR" sz="2000" dirty="0"/>
              <a:t>نتيجه مي تواند ويرانگر </a:t>
            </a:r>
            <a:r>
              <a:rPr lang="fa-IR" sz="2000" dirty="0" smtClean="0"/>
              <a:t>و يا </a:t>
            </a:r>
            <a:r>
              <a:rPr lang="fa-IR" sz="2000" dirty="0"/>
              <a:t>سازنده </a:t>
            </a:r>
            <a:r>
              <a:rPr lang="fa-IR" sz="2000" dirty="0" smtClean="0"/>
              <a:t>باشد. اگر </a:t>
            </a:r>
            <a:r>
              <a:rPr lang="fa-IR" sz="2000" dirty="0"/>
              <a:t>كيفيت تصميمات بهبود يابد</a:t>
            </a:r>
            <a:r>
              <a:rPr lang="fa-IR" sz="2000" dirty="0" smtClean="0"/>
              <a:t>، موجب </a:t>
            </a:r>
            <a:r>
              <a:rPr lang="fa-IR" sz="2000" dirty="0"/>
              <a:t>ابتكار و نوآوري شود مايه كنجكاوي </a:t>
            </a:r>
            <a:r>
              <a:rPr lang="fa-IR" sz="2000" dirty="0" smtClean="0"/>
              <a:t>و </a:t>
            </a:r>
            <a:r>
              <a:rPr lang="fa-IR" sz="2000" dirty="0"/>
              <a:t>علاقه اعضا بيكديگر شود تعارض سازنده است و در صورتي كه اعضا را به ضد و خورد بكشاند گروه را از اهداف خود </a:t>
            </a:r>
            <a:r>
              <a:rPr lang="fa-IR" sz="2000" dirty="0" smtClean="0"/>
              <a:t>دور </a:t>
            </a:r>
            <a:r>
              <a:rPr lang="fa-IR" sz="2000" dirty="0"/>
              <a:t>كند تعارض ويرانگر خواهد </a:t>
            </a:r>
            <a:r>
              <a:rPr lang="fa-IR" sz="2000" dirty="0" smtClean="0"/>
              <a:t>بود.</a:t>
            </a:r>
          </a:p>
          <a:p>
            <a:pPr marL="0" indent="0">
              <a:buNone/>
            </a:pPr>
            <a:r>
              <a:rPr lang="fa-IR" sz="2000" b="1" dirty="0" smtClean="0">
                <a:solidFill>
                  <a:srgbClr val="006600"/>
                </a:solidFill>
              </a:rPr>
              <a:t>چند نکته:</a:t>
            </a:r>
          </a:p>
          <a:p>
            <a:pPr>
              <a:buClr>
                <a:srgbClr val="0070C0"/>
              </a:buClr>
              <a:buFont typeface="Wingdings" pitchFamily="2" charset="2"/>
              <a:buChar char="v"/>
            </a:pPr>
            <a:r>
              <a:rPr lang="fa-IR" sz="2000" dirty="0"/>
              <a:t>هر چه گروه بزرگتر و كارها تخصصي تر احتمال بروز تعارض </a:t>
            </a:r>
            <a:r>
              <a:rPr lang="fa-IR" sz="2000" dirty="0" smtClean="0"/>
              <a:t>بيشتر.</a:t>
            </a:r>
          </a:p>
          <a:p>
            <a:pPr>
              <a:buClr>
                <a:srgbClr val="0070C0"/>
              </a:buClr>
              <a:buFont typeface="Wingdings" pitchFamily="2" charset="2"/>
              <a:buChar char="v"/>
            </a:pPr>
            <a:r>
              <a:rPr lang="fa-IR" sz="2000" dirty="0"/>
              <a:t>تحفيقات حاكي از رابطه معكوس سابقه خدمت و تعارض دارد يعني هر چه كارمندان جوانتر و جابجايي كاركنان </a:t>
            </a:r>
            <a:r>
              <a:rPr lang="fa-IR" sz="2000" dirty="0" smtClean="0"/>
              <a:t>بيشتر و </a:t>
            </a:r>
            <a:r>
              <a:rPr lang="fa-IR" sz="2000" dirty="0"/>
              <a:t>احتمال تعارض </a:t>
            </a:r>
            <a:r>
              <a:rPr lang="fa-IR" sz="2000" dirty="0" smtClean="0"/>
              <a:t>بيشتر.</a:t>
            </a:r>
          </a:p>
          <a:p>
            <a:pPr>
              <a:buClr>
                <a:srgbClr val="0070C0"/>
              </a:buClr>
              <a:buFont typeface="Wingdings" pitchFamily="2" charset="2"/>
              <a:buChar char="v"/>
            </a:pPr>
            <a:r>
              <a:rPr lang="fa-IR" sz="2000" dirty="0"/>
              <a:t>هر چه ابهام در تهيين مرز وظايف بيشتر تعارض </a:t>
            </a:r>
            <a:r>
              <a:rPr lang="fa-IR" sz="2000" dirty="0" smtClean="0"/>
              <a:t>بيشتر.</a:t>
            </a:r>
          </a:p>
          <a:p>
            <a:pPr>
              <a:buClr>
                <a:srgbClr val="0070C0"/>
              </a:buClr>
              <a:buFont typeface="Wingdings" pitchFamily="2" charset="2"/>
              <a:buChar char="v"/>
            </a:pPr>
            <a:r>
              <a:rPr lang="fa-IR" sz="2000" dirty="0"/>
              <a:t>گوناگوني هدفهاي گروه (مثلا بخش فروش و خريد) يكي از منابع اصلي تعارض معرفي </a:t>
            </a:r>
            <a:r>
              <a:rPr lang="fa-IR" sz="2000" dirty="0" smtClean="0"/>
              <a:t>شد.</a:t>
            </a:r>
          </a:p>
          <a:p>
            <a:pPr>
              <a:buClr>
                <a:srgbClr val="0070C0"/>
              </a:buClr>
              <a:buFont typeface="Wingdings" pitchFamily="2" charset="2"/>
              <a:buChar char="v"/>
            </a:pPr>
            <a:r>
              <a:rPr lang="fa-IR" sz="2000" dirty="0"/>
              <a:t>اگر بيش از حد به مشاركت كاركنان توجه شود تعارض تشديد مي </a:t>
            </a:r>
            <a:r>
              <a:rPr lang="fa-IR" sz="2000" dirty="0" smtClean="0"/>
              <a:t>گردد.</a:t>
            </a:r>
          </a:p>
          <a:p>
            <a:pPr>
              <a:buClr>
                <a:srgbClr val="0070C0"/>
              </a:buClr>
              <a:buFont typeface="Wingdings" pitchFamily="2" charset="2"/>
              <a:buChar char="v"/>
            </a:pPr>
            <a:r>
              <a:rPr lang="fa-IR" sz="2000" dirty="0"/>
              <a:t>اگر سود يك نفر به ضرر ديگري تمام شود سيستم پاداش منجر به تعارض مي </a:t>
            </a:r>
            <a:r>
              <a:rPr lang="fa-IR" sz="2000" dirty="0" smtClean="0"/>
              <a:t>گردد.</a:t>
            </a:r>
          </a:p>
          <a:p>
            <a:pPr marL="0" indent="0">
              <a:buClr>
                <a:srgbClr val="0070C0"/>
              </a:buClr>
              <a:buNone/>
            </a:pPr>
            <a:endParaRPr lang="fa-IR" sz="2000" dirty="0"/>
          </a:p>
          <a:p>
            <a:pPr marL="0" indent="0">
              <a:buClr>
                <a:srgbClr val="0070C0"/>
              </a:buClr>
              <a:buNone/>
            </a:pPr>
            <a:r>
              <a:rPr lang="fa-IR" sz="2000" b="1" dirty="0">
                <a:solidFill>
                  <a:srgbClr val="FF0000"/>
                </a:solidFill>
              </a:rPr>
              <a:t>مذاكره يا چانه زدن</a:t>
            </a:r>
            <a:r>
              <a:rPr lang="fa-IR" sz="2000" b="1" dirty="0" smtClean="0">
                <a:solidFill>
                  <a:srgbClr val="FF0000"/>
                </a:solidFill>
              </a:rPr>
              <a:t>:</a:t>
            </a:r>
          </a:p>
          <a:p>
            <a:pPr marL="0" indent="0">
              <a:buClr>
                <a:srgbClr val="0070C0"/>
              </a:buClr>
              <a:buNone/>
            </a:pPr>
            <a:r>
              <a:rPr lang="fa-IR" sz="2000" dirty="0"/>
              <a:t>فرايندي است كه در آن دو گروه يا دو طرف كالا يا خدماتي را مبادله مي كنند و هر يك مي كوشد تا منافع خود </a:t>
            </a:r>
            <a:r>
              <a:rPr lang="fa-IR" sz="2000" dirty="0" smtClean="0"/>
              <a:t>را  </a:t>
            </a:r>
            <a:r>
              <a:rPr lang="fa-IR" sz="2000" dirty="0"/>
              <a:t>تامين </a:t>
            </a:r>
            <a:r>
              <a:rPr lang="fa-IR" sz="2000" dirty="0" smtClean="0"/>
              <a:t>كند.</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112</a:t>
            </a:fld>
            <a:endParaRPr lang="en-US" dirty="0"/>
          </a:p>
        </p:txBody>
      </p:sp>
    </p:spTree>
    <p:extLst>
      <p:ext uri="{BB962C8B-B14F-4D97-AF65-F5344CB8AC3E}">
        <p14:creationId xmlns:p14="http://schemas.microsoft.com/office/powerpoint/2010/main" val="2678735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152400" y="1371600"/>
            <a:ext cx="8839200" cy="5334000"/>
          </a:xfrm>
        </p:spPr>
        <p:txBody>
          <a:bodyPr/>
          <a:lstStyle/>
          <a:p>
            <a:pPr marL="0" indent="0">
              <a:buNone/>
            </a:pPr>
            <a:r>
              <a:rPr lang="fa-IR" sz="2000" b="1" dirty="0">
                <a:solidFill>
                  <a:srgbClr val="0070C0"/>
                </a:solidFill>
              </a:rPr>
              <a:t>مذاكره مبتني بر برد و باخت</a:t>
            </a:r>
            <a:r>
              <a:rPr lang="fa-IR" sz="2000" b="1" dirty="0" smtClean="0">
                <a:solidFill>
                  <a:srgbClr val="0070C0"/>
                </a:solidFill>
              </a:rPr>
              <a:t>: </a:t>
            </a:r>
            <a:r>
              <a:rPr lang="fa-IR" sz="2000" dirty="0" smtClean="0"/>
              <a:t>روح </a:t>
            </a:r>
            <a:r>
              <a:rPr lang="fa-IR" sz="2000" dirty="0"/>
              <a:t>اين مذاكره بر مبناي برد و باخت است كه بايد هر كس سهم مشخصي از </a:t>
            </a:r>
            <a:r>
              <a:rPr lang="fa-IR" sz="2000" dirty="0" smtClean="0"/>
              <a:t>يك </a:t>
            </a:r>
            <a:r>
              <a:rPr lang="fa-IR" sz="2000" dirty="0"/>
              <a:t>مقدار ثابت يا مشخص بدست بياورد پس منفعت يكي به ضرر ديگري تمام مي شود</a:t>
            </a:r>
            <a:r>
              <a:rPr lang="fa-IR" sz="2000" dirty="0" smtClean="0"/>
              <a:t>. در </a:t>
            </a:r>
            <a:r>
              <a:rPr lang="fa-IR" sz="2000" dirty="0"/>
              <a:t>اين مذاكره هر يك از </a:t>
            </a:r>
            <a:r>
              <a:rPr lang="fa-IR" sz="2000" dirty="0" smtClean="0"/>
              <a:t>طرفين </a:t>
            </a:r>
            <a:r>
              <a:rPr lang="fa-IR" sz="2000" dirty="0"/>
              <a:t>فقط تا ميزان مشخصي كوتاه مي آيد</a:t>
            </a:r>
            <a:r>
              <a:rPr lang="fa-IR" sz="2000" dirty="0" smtClean="0"/>
              <a:t>. فاصله </a:t>
            </a:r>
            <a:r>
              <a:rPr lang="fa-IR" sz="2000" dirty="0"/>
              <a:t>بين مرزهايي كه دو طرف براي خود قائلند را دامنه يا حدود سازگاري </a:t>
            </a:r>
            <a:r>
              <a:rPr lang="fa-IR" sz="2000" dirty="0" smtClean="0"/>
              <a:t>مي نامند. اين </a:t>
            </a:r>
            <a:r>
              <a:rPr lang="fa-IR" sz="2000" dirty="0"/>
              <a:t>نوع مذاكره كوتاه مدت است چون يكي خود را بازنده مي يابد و نوعي كينه و دشمني بوجود مي آيد و </a:t>
            </a:r>
            <a:r>
              <a:rPr lang="fa-IR" sz="2000" dirty="0" smtClean="0"/>
              <a:t>فرد </a:t>
            </a:r>
            <a:r>
              <a:rPr lang="fa-IR" sz="2000" dirty="0"/>
              <a:t>حاضر به انجام مذاكرات ديگري در آينده نخواهد بود</a:t>
            </a:r>
            <a:r>
              <a:rPr lang="fa-IR" sz="2000" dirty="0" smtClean="0"/>
              <a:t>.</a:t>
            </a:r>
          </a:p>
          <a:p>
            <a:pPr marL="0" indent="0">
              <a:buNone/>
            </a:pPr>
            <a:r>
              <a:rPr lang="fa-IR" sz="2000" b="1" dirty="0">
                <a:solidFill>
                  <a:srgbClr val="0070C0"/>
                </a:solidFill>
              </a:rPr>
              <a:t>استراتژي بدون باخت</a:t>
            </a:r>
            <a:r>
              <a:rPr lang="fa-IR" sz="2000" b="1" dirty="0" smtClean="0">
                <a:solidFill>
                  <a:srgbClr val="0070C0"/>
                </a:solidFill>
              </a:rPr>
              <a:t>: </a:t>
            </a:r>
            <a:r>
              <a:rPr lang="fa-IR" sz="2000" dirty="0" smtClean="0"/>
              <a:t>در </a:t>
            </a:r>
            <a:r>
              <a:rPr lang="fa-IR" sz="2000" dirty="0"/>
              <a:t>اين مذاكره هيچ يك از طرفين بازنده نخواهد بود در اين مذاكره نوعي رابطه </a:t>
            </a:r>
            <a:r>
              <a:rPr lang="fa-IR" sz="2000" dirty="0" smtClean="0"/>
              <a:t>بلند </a:t>
            </a:r>
            <a:r>
              <a:rPr lang="fa-IR" sz="2000" dirty="0"/>
              <a:t>مدت بين طرفهاي </a:t>
            </a:r>
            <a:r>
              <a:rPr lang="fa-IR" sz="2000" dirty="0" smtClean="0"/>
              <a:t>مذاكره </a:t>
            </a:r>
            <a:r>
              <a:rPr lang="fa-IR" sz="2000" dirty="0"/>
              <a:t>بوجود مي آيد</a:t>
            </a:r>
            <a:r>
              <a:rPr lang="fa-IR" sz="2000" dirty="0" smtClean="0"/>
              <a:t>. </a:t>
            </a:r>
          </a:p>
          <a:p>
            <a:pPr marL="0" indent="0">
              <a:buNone/>
            </a:pPr>
            <a:r>
              <a:rPr lang="fa-IR" sz="2000" b="1" dirty="0">
                <a:solidFill>
                  <a:srgbClr val="FF0000"/>
                </a:solidFill>
              </a:rPr>
              <a:t>مسايل مطرح در مذاكرات</a:t>
            </a:r>
            <a:r>
              <a:rPr lang="fa-IR" sz="2000" b="1" dirty="0" smtClean="0">
                <a:solidFill>
                  <a:srgbClr val="FF0000"/>
                </a:solidFill>
              </a:rPr>
              <a:t>:</a:t>
            </a:r>
          </a:p>
          <a:p>
            <a:pPr marL="0" indent="0">
              <a:buNone/>
            </a:pPr>
            <a:r>
              <a:rPr lang="fa-IR" sz="2000" dirty="0"/>
              <a:t>سه مساله در اين زمينه وجود </a:t>
            </a:r>
            <a:r>
              <a:rPr lang="fa-IR" sz="2000" dirty="0" smtClean="0"/>
              <a:t>دارد، </a:t>
            </a:r>
            <a:r>
              <a:rPr lang="fa-IR" sz="2000" dirty="0" smtClean="0">
                <a:solidFill>
                  <a:srgbClr val="0070C0"/>
                </a:solidFill>
              </a:rPr>
              <a:t>يك </a:t>
            </a:r>
            <a:r>
              <a:rPr lang="fa-IR" sz="2000" dirty="0">
                <a:solidFill>
                  <a:srgbClr val="0070C0"/>
                </a:solidFill>
              </a:rPr>
              <a:t>س</a:t>
            </a:r>
            <a:r>
              <a:rPr lang="fa-IR" sz="2000" dirty="0" smtClean="0">
                <a:solidFill>
                  <a:srgbClr val="0070C0"/>
                </a:solidFill>
              </a:rPr>
              <a:t>و </a:t>
            </a:r>
            <a:r>
              <a:rPr lang="fa-IR" sz="2000" dirty="0">
                <a:solidFill>
                  <a:srgbClr val="0070C0"/>
                </a:solidFill>
              </a:rPr>
              <a:t>نگريها در تصميم گيري</a:t>
            </a:r>
            <a:r>
              <a:rPr lang="fa-IR" sz="2000" dirty="0" smtClean="0"/>
              <a:t>، </a:t>
            </a:r>
            <a:r>
              <a:rPr lang="fa-IR" sz="2000" dirty="0" smtClean="0">
                <a:solidFill>
                  <a:srgbClr val="0070C0"/>
                </a:solidFill>
              </a:rPr>
              <a:t>نقش </a:t>
            </a:r>
            <a:r>
              <a:rPr lang="fa-IR" sz="2000" dirty="0">
                <a:solidFill>
                  <a:srgbClr val="0070C0"/>
                </a:solidFill>
              </a:rPr>
              <a:t>ويژگيهاي شخصيتي</a:t>
            </a:r>
            <a:r>
              <a:rPr lang="fa-IR" sz="2000" dirty="0" smtClean="0"/>
              <a:t>، </a:t>
            </a:r>
            <a:r>
              <a:rPr lang="fa-IR" sz="2000" dirty="0" smtClean="0">
                <a:solidFill>
                  <a:srgbClr val="0070C0"/>
                </a:solidFill>
              </a:rPr>
              <a:t>اثر </a:t>
            </a:r>
            <a:r>
              <a:rPr lang="fa-IR" sz="2000" dirty="0">
                <a:solidFill>
                  <a:srgbClr val="0070C0"/>
                </a:solidFill>
              </a:rPr>
              <a:t>اختلافهاي فرهنگي </a:t>
            </a:r>
            <a:r>
              <a:rPr lang="fa-IR" sz="2000" dirty="0" smtClean="0">
                <a:solidFill>
                  <a:srgbClr val="0070C0"/>
                </a:solidFill>
              </a:rPr>
              <a:t>در مذاكره.</a:t>
            </a:r>
          </a:p>
          <a:p>
            <a:pPr marL="0" indent="0">
              <a:buNone/>
            </a:pPr>
            <a:r>
              <a:rPr lang="fa-IR" sz="2000" dirty="0"/>
              <a:t>يك سونگريها در تصميم: چرا ما در مذاكرات به نتايج مورد نظر نرسيده ايم در اين زمينه 7 عامل وجود دارند </a:t>
            </a:r>
            <a:r>
              <a:rPr lang="fa-IR" sz="2000" dirty="0" smtClean="0"/>
              <a:t>كه </a:t>
            </a:r>
            <a:r>
              <a:rPr lang="fa-IR" sz="2000" dirty="0"/>
              <a:t>عبارتند از</a:t>
            </a:r>
            <a:r>
              <a:rPr lang="fa-IR" sz="2000" dirty="0" smtClean="0"/>
              <a:t>: </a:t>
            </a:r>
          </a:p>
          <a:p>
            <a:pPr>
              <a:buClr>
                <a:srgbClr val="00FF00"/>
              </a:buClr>
              <a:buFont typeface="Wingdings" pitchFamily="2" charset="2"/>
              <a:buChar char="ü"/>
            </a:pPr>
            <a:r>
              <a:rPr lang="fa-IR" sz="2000" b="1" dirty="0">
                <a:solidFill>
                  <a:srgbClr val="0070C0"/>
                </a:solidFill>
              </a:rPr>
              <a:t>اصرار ورزيدن و لجاجت</a:t>
            </a:r>
            <a:r>
              <a:rPr lang="fa-IR" sz="2000" b="1" dirty="0" smtClean="0">
                <a:solidFill>
                  <a:srgbClr val="0070C0"/>
                </a:solidFill>
              </a:rPr>
              <a:t>: </a:t>
            </a:r>
            <a:r>
              <a:rPr lang="fa-IR" sz="2000" dirty="0" smtClean="0"/>
              <a:t>افراد </a:t>
            </a:r>
            <a:r>
              <a:rPr lang="fa-IR" sz="2000" dirty="0"/>
              <a:t>مي كوشند راهي كه از پيش برگزيده اند را ادامه دهند و در اين راه به </a:t>
            </a:r>
            <a:r>
              <a:rPr lang="fa-IR" sz="2000" dirty="0" smtClean="0"/>
              <a:t>اقدامات </a:t>
            </a:r>
            <a:r>
              <a:rPr lang="fa-IR" sz="2000" dirty="0"/>
              <a:t>نابخردانه دست مي زنند.</a:t>
            </a:r>
            <a:r>
              <a:rPr lang="fa-IR" sz="2000" dirty="0" smtClean="0"/>
              <a:t> </a:t>
            </a:r>
          </a:p>
          <a:p>
            <a:pPr marL="0" indent="0">
              <a:buNone/>
            </a:pPr>
            <a:endParaRPr lang="fa-IR" sz="2000" dirty="0">
              <a:solidFill>
                <a:srgbClr val="0070C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113</a:t>
            </a:fld>
            <a:endParaRPr lang="en-US" dirty="0"/>
          </a:p>
        </p:txBody>
      </p:sp>
    </p:spTree>
    <p:extLst>
      <p:ext uri="{BB962C8B-B14F-4D97-AF65-F5344CB8AC3E}">
        <p14:creationId xmlns:p14="http://schemas.microsoft.com/office/powerpoint/2010/main" val="7917012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12 : تعارض</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a:buClr>
                <a:srgbClr val="00FF00"/>
              </a:buClr>
              <a:buFont typeface="Wingdings" pitchFamily="2" charset="2"/>
              <a:buChar char="ü"/>
            </a:pPr>
            <a:r>
              <a:rPr lang="fa-IR" sz="2000" b="1" dirty="0">
                <a:solidFill>
                  <a:srgbClr val="0070C0"/>
                </a:solidFill>
              </a:rPr>
              <a:t>مجموع برد و باخت </a:t>
            </a:r>
            <a:r>
              <a:rPr lang="fa-IR" sz="2000" b="1" dirty="0" smtClean="0">
                <a:solidFill>
                  <a:srgbClr val="0070C0"/>
                </a:solidFill>
              </a:rPr>
              <a:t>: </a:t>
            </a:r>
            <a:r>
              <a:rPr lang="fa-IR" sz="2000" dirty="0" smtClean="0"/>
              <a:t>اگر </a:t>
            </a:r>
            <a:r>
              <a:rPr lang="fa-IR" sz="2000" dirty="0"/>
              <a:t>در مذاكره فرض خود را روي برد و باخت بگذاريم در اين صورت قادر به كسب </a:t>
            </a:r>
            <a:r>
              <a:rPr lang="fa-IR" sz="2000" dirty="0" smtClean="0"/>
              <a:t>پيروزيهاي </a:t>
            </a:r>
            <a:r>
              <a:rPr lang="fa-IR" sz="2000" dirty="0"/>
              <a:t>متعدد نيستيم</a:t>
            </a:r>
            <a:r>
              <a:rPr lang="fa-IR" sz="2000" dirty="0" smtClean="0"/>
              <a:t>. </a:t>
            </a:r>
          </a:p>
          <a:p>
            <a:pPr>
              <a:buClr>
                <a:srgbClr val="00FF00"/>
              </a:buClr>
              <a:buFont typeface="Wingdings" pitchFamily="2" charset="2"/>
              <a:buChar char="ü"/>
            </a:pPr>
            <a:r>
              <a:rPr lang="fa-IR" sz="2000" b="1" dirty="0">
                <a:solidFill>
                  <a:srgbClr val="0070C0"/>
                </a:solidFill>
              </a:rPr>
              <a:t>پاي بندي به موضوع نخستين و اصرار ورزيدن: </a:t>
            </a:r>
            <a:r>
              <a:rPr lang="fa-IR" sz="2000" dirty="0"/>
              <a:t>براساس اطلاعات نادرست نخستين قضاوت كردن</a:t>
            </a:r>
            <a:r>
              <a:rPr lang="fa-IR" sz="2000" dirty="0" smtClean="0"/>
              <a:t>. افراد </a:t>
            </a:r>
            <a:r>
              <a:rPr lang="fa-IR" sz="2000" dirty="0"/>
              <a:t>ماهر در </a:t>
            </a:r>
            <a:r>
              <a:rPr lang="fa-IR" sz="2000" dirty="0" smtClean="0"/>
              <a:t>مذاكره </a:t>
            </a:r>
            <a:r>
              <a:rPr lang="fa-IR" sz="2000" dirty="0"/>
              <a:t>اجازه نمي دهند ديدگاه نحستين و قضاوتي كه بر آن اساس كرده اند هميشه بر او غالب آيد و مانع كسب </a:t>
            </a:r>
            <a:r>
              <a:rPr lang="fa-IR" sz="2000" dirty="0" smtClean="0"/>
              <a:t>اطلاعات </a:t>
            </a:r>
            <a:r>
              <a:rPr lang="fa-IR" sz="2000" dirty="0"/>
              <a:t>بيشتر شود</a:t>
            </a:r>
            <a:r>
              <a:rPr lang="fa-IR" sz="2000" dirty="0" smtClean="0"/>
              <a:t>.</a:t>
            </a:r>
          </a:p>
          <a:p>
            <a:pPr>
              <a:buClr>
                <a:srgbClr val="00FF00"/>
              </a:buClr>
              <a:buFont typeface="Wingdings" pitchFamily="2" charset="2"/>
              <a:buChar char="ü"/>
            </a:pPr>
            <a:r>
              <a:rPr lang="fa-IR" sz="2000" b="1" dirty="0">
                <a:solidFill>
                  <a:srgbClr val="0070C0"/>
                </a:solidFill>
              </a:rPr>
              <a:t>تعيين چارچوب: </a:t>
            </a:r>
            <a:r>
              <a:rPr lang="fa-IR" sz="2000" dirty="0"/>
              <a:t>به فرض در هنگام عقد قرار داد اگر كارفرما 15 دلار به كارمندان مي پردازد و اتحاديه </a:t>
            </a:r>
            <a:r>
              <a:rPr lang="fa-IR" sz="2000" dirty="0" smtClean="0"/>
              <a:t>درخواست </a:t>
            </a:r>
            <a:r>
              <a:rPr lang="fa-IR" sz="2000" dirty="0"/>
              <a:t>19 دلار نمايد در صورتي كه كارفرما 17 دلار را بپذيرد.اگر اتحاديه چارچوب فكري خود را براساس دو دلار منفعت </a:t>
            </a:r>
            <a:r>
              <a:rPr lang="fa-IR" sz="2000" dirty="0" smtClean="0"/>
              <a:t>يا </a:t>
            </a:r>
            <a:r>
              <a:rPr lang="fa-IR" sz="2000" dirty="0"/>
              <a:t>دو دلار ضرر بگذارد نوع واكنش اتحاديه متفاوت خواهد بود</a:t>
            </a:r>
            <a:r>
              <a:rPr lang="fa-IR" sz="2000" dirty="0" smtClean="0"/>
              <a:t>. </a:t>
            </a:r>
          </a:p>
          <a:p>
            <a:pPr>
              <a:buClr>
                <a:srgbClr val="00FF00"/>
              </a:buClr>
              <a:buFont typeface="Wingdings" pitchFamily="2" charset="2"/>
              <a:buChar char="ü"/>
            </a:pPr>
            <a:r>
              <a:rPr lang="fa-IR" sz="2000" b="1" dirty="0">
                <a:solidFill>
                  <a:srgbClr val="0070C0"/>
                </a:solidFill>
              </a:rPr>
              <a:t>وجود اطلاعات</a:t>
            </a:r>
            <a:r>
              <a:rPr lang="fa-IR" sz="2000" b="1" dirty="0" smtClean="0">
                <a:solidFill>
                  <a:srgbClr val="0070C0"/>
                </a:solidFill>
              </a:rPr>
              <a:t>: </a:t>
            </a:r>
            <a:r>
              <a:rPr lang="fa-IR" sz="2000" dirty="0" smtClean="0"/>
              <a:t>طرفهاي </a:t>
            </a:r>
            <a:r>
              <a:rPr lang="fa-IR" sz="2000" dirty="0"/>
              <a:t>نذاكره تا حد زيادي به اطلاعات تكيه مي كنند و در بسياري موارد به داده هاي </a:t>
            </a:r>
            <a:r>
              <a:rPr lang="fa-IR" sz="2000" dirty="0" smtClean="0"/>
              <a:t>ذيربط </a:t>
            </a:r>
            <a:r>
              <a:rPr lang="fa-IR" sz="2000" dirty="0"/>
              <a:t>توجه نمي كنند</a:t>
            </a:r>
            <a:r>
              <a:rPr lang="fa-IR" sz="2000" dirty="0" smtClean="0"/>
              <a:t>. </a:t>
            </a:r>
          </a:p>
          <a:p>
            <a:pPr>
              <a:buClr>
                <a:srgbClr val="00FF00"/>
              </a:buClr>
              <a:buFont typeface="Wingdings" pitchFamily="2" charset="2"/>
              <a:buChar char="ü"/>
            </a:pPr>
            <a:r>
              <a:rPr lang="fa-IR" sz="2000" b="1" dirty="0">
                <a:solidFill>
                  <a:srgbClr val="0070C0"/>
                </a:solidFill>
              </a:rPr>
              <a:t>پشماني بعد از قرار داد</a:t>
            </a:r>
            <a:r>
              <a:rPr lang="fa-IR" sz="2000" b="1" dirty="0" smtClean="0">
                <a:solidFill>
                  <a:srgbClr val="0070C0"/>
                </a:solidFill>
              </a:rPr>
              <a:t>: </a:t>
            </a:r>
            <a:r>
              <a:rPr lang="fa-IR" sz="2000" dirty="0" smtClean="0"/>
              <a:t>اگر </a:t>
            </a:r>
            <a:r>
              <a:rPr lang="fa-IR" sz="2000" dirty="0"/>
              <a:t>يكي از طرفين مذاكره فعاليت ننمايد و نسبت به اطلاعات ارزشمندي كه مي توان </a:t>
            </a:r>
            <a:r>
              <a:rPr lang="fa-IR" sz="2000" dirty="0" smtClean="0"/>
              <a:t>از </a:t>
            </a:r>
            <a:r>
              <a:rPr lang="fa-IR" sz="2000" dirty="0"/>
              <a:t>طريق انديشيدن و كوشش به دست آورد بي تفاوت بماند</a:t>
            </a:r>
            <a:r>
              <a:rPr lang="fa-IR" sz="2000" dirty="0" smtClean="0"/>
              <a:t>، پس </a:t>
            </a:r>
            <a:r>
              <a:rPr lang="fa-IR" sz="2000" dirty="0"/>
              <a:t>از </a:t>
            </a:r>
            <a:r>
              <a:rPr lang="fa-IR" sz="2000" dirty="0" smtClean="0"/>
              <a:t>معامله </a:t>
            </a:r>
            <a:r>
              <a:rPr lang="fa-IR" sz="2000" dirty="0"/>
              <a:t>دچار پريشاني مي گردد</a:t>
            </a:r>
            <a:r>
              <a:rPr lang="fa-IR" sz="2000" dirty="0" smtClean="0"/>
              <a:t>. </a:t>
            </a:r>
          </a:p>
          <a:p>
            <a:pPr>
              <a:buClr>
                <a:srgbClr val="00FF00"/>
              </a:buClr>
              <a:buFont typeface="Wingdings" pitchFamily="2" charset="2"/>
              <a:buChar char="ü"/>
            </a:pPr>
            <a:r>
              <a:rPr lang="fa-IR" sz="2000" b="1" dirty="0">
                <a:solidFill>
                  <a:srgbClr val="0070C0"/>
                </a:solidFill>
              </a:rPr>
              <a:t>اعتماد بيش از حد</a:t>
            </a:r>
            <a:r>
              <a:rPr lang="fa-IR" sz="2000" b="1" dirty="0" smtClean="0">
                <a:solidFill>
                  <a:srgbClr val="0070C0"/>
                </a:solidFill>
              </a:rPr>
              <a:t>: </a:t>
            </a:r>
            <a:r>
              <a:rPr lang="fa-IR" sz="2000" dirty="0" smtClean="0"/>
              <a:t>فرد </a:t>
            </a:r>
            <a:r>
              <a:rPr lang="fa-IR" sz="2000" dirty="0"/>
              <a:t>بيش از حد بر نوع قضاوت و مسير انتخابي تكيه مي </a:t>
            </a:r>
            <a:r>
              <a:rPr lang="fa-IR" sz="2000" dirty="0" smtClean="0"/>
              <a:t>كندو راه حل آن استفاده </a:t>
            </a:r>
            <a:r>
              <a:rPr lang="fa-IR" sz="2000" dirty="0"/>
              <a:t>از مشاوران </a:t>
            </a:r>
            <a:r>
              <a:rPr lang="fa-IR" sz="2000" dirty="0" smtClean="0"/>
              <a:t>و </a:t>
            </a:r>
            <a:r>
              <a:rPr lang="fa-IR" sz="2000" dirty="0"/>
              <a:t>قضاوت يك گروه بي </a:t>
            </a:r>
            <a:r>
              <a:rPr lang="fa-IR" sz="2000" dirty="0" smtClean="0"/>
              <a:t>طرف است.</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114</a:t>
            </a:fld>
            <a:endParaRPr lang="en-US" dirty="0"/>
          </a:p>
        </p:txBody>
      </p:sp>
    </p:spTree>
    <p:extLst>
      <p:ext uri="{BB962C8B-B14F-4D97-AF65-F5344CB8AC3E}">
        <p14:creationId xmlns:p14="http://schemas.microsoft.com/office/powerpoint/2010/main" val="30378004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248400"/>
            <a:ext cx="607859" cy="400110"/>
          </a:xfrm>
          <a:prstGeom prst="rect">
            <a:avLst/>
          </a:prstGeom>
        </p:spPr>
        <p:txBody>
          <a:bodyPr wrap="none">
            <a:spAutoFit/>
          </a:bodyPr>
          <a:lstStyle/>
          <a:p>
            <a:r>
              <a:rPr lang="fa-IR" sz="2000" dirty="0">
                <a:solidFill>
                  <a:schemeClr val="bg1"/>
                </a:solidFill>
              </a:rPr>
              <a:t>پایان</a:t>
            </a:r>
          </a:p>
        </p:txBody>
      </p:sp>
      <p:pic>
        <p:nvPicPr>
          <p:cNvPr id="10" name="Picture 2" descr="Copy of fonte01"/>
          <p:cNvPicPr>
            <a:picLocks noChangeAspect="1" noChangeArrowheads="1"/>
          </p:cNvPicPr>
          <p:nvPr/>
        </p:nvPicPr>
        <p:blipFill>
          <a:blip r:embed="rId3" cstate="print"/>
          <a:srcRect/>
          <a:stretch>
            <a:fillRect/>
          </a:stretch>
        </p:blipFill>
        <p:spPr bwMode="auto">
          <a:xfrm>
            <a:off x="400050" y="590550"/>
            <a:ext cx="8280400" cy="6191250"/>
          </a:xfrm>
          <a:prstGeom prst="rect">
            <a:avLst/>
          </a:prstGeom>
          <a:ln>
            <a:noFill/>
          </a:ln>
          <a:effectLst>
            <a:softEdge rad="635000"/>
          </a:effectLst>
        </p:spPr>
      </p:pic>
      <p:sp>
        <p:nvSpPr>
          <p:cNvPr id="11" name="AutoShape 3"/>
          <p:cNvSpPr>
            <a:spLocks noChangeArrowheads="1"/>
          </p:cNvSpPr>
          <p:nvPr/>
        </p:nvSpPr>
        <p:spPr bwMode="auto">
          <a:xfrm>
            <a:off x="471488" y="5054600"/>
            <a:ext cx="2520950" cy="1511300"/>
          </a:xfrm>
          <a:prstGeom prst="star8">
            <a:avLst>
              <a:gd name="adj" fmla="val 38250"/>
            </a:avLst>
          </a:prstGeom>
          <a:solidFill>
            <a:srgbClr val="99CCFF">
              <a:alpha val="42000"/>
            </a:srgbClr>
          </a:solidFill>
          <a:ln w="9525" algn="ctr">
            <a:solidFill>
              <a:schemeClr val="tx1"/>
            </a:solidFill>
            <a:miter lim="800000"/>
            <a:headEnd/>
            <a:tailEnd/>
          </a:ln>
          <a:effectLst/>
        </p:spPr>
        <p:txBody>
          <a:bodyPr wrap="none" anchor="ctr"/>
          <a:lstStyle/>
          <a:p>
            <a:pPr algn="ctr">
              <a:defRPr/>
            </a:pPr>
            <a:r>
              <a:rPr lang="fa-IR" sz="5400" b="1" dirty="0">
                <a:solidFill>
                  <a:schemeClr val="tx2"/>
                </a:solidFill>
                <a:effectLst>
                  <a:outerShdw blurRad="38100" dist="38100" dir="2700000" algn="tl">
                    <a:srgbClr val="000000"/>
                  </a:outerShdw>
                </a:effectLst>
                <a:cs typeface="Titr" pitchFamily="2" charset="-78"/>
              </a:rPr>
              <a:t>پايان</a:t>
            </a:r>
            <a:endParaRPr lang="en-US" sz="5400" b="1" dirty="0">
              <a:solidFill>
                <a:schemeClr val="tx2"/>
              </a:solidFill>
              <a:effectLst>
                <a:outerShdw blurRad="38100" dist="38100" dir="2700000" algn="tl">
                  <a:srgbClr val="000000"/>
                </a:outerShdw>
              </a:effectLst>
              <a:cs typeface="Titr" pitchFamily="2" charset="-78"/>
            </a:endParaRPr>
          </a:p>
        </p:txBody>
      </p:sp>
      <p:sp>
        <p:nvSpPr>
          <p:cNvPr id="12" name="AutoShape 4">
            <a:hlinkClick r:id="" action="ppaction://noaction" highlightClick="1"/>
          </p:cNvPr>
          <p:cNvSpPr>
            <a:spLocks noChangeArrowheads="1"/>
          </p:cNvSpPr>
          <p:nvPr/>
        </p:nvSpPr>
        <p:spPr bwMode="auto">
          <a:xfrm flipH="1">
            <a:off x="1335088" y="5846763"/>
            <a:ext cx="71437" cy="73025"/>
          </a:xfrm>
          <a:prstGeom prst="actionButtonReturn">
            <a:avLst/>
          </a:prstGeom>
          <a:solidFill>
            <a:schemeClr val="accent1"/>
          </a:solidFill>
          <a:ln w="9525">
            <a:noFill/>
            <a:miter lim="800000"/>
            <a:headEnd/>
            <a:tailEnd/>
          </a:ln>
        </p:spPr>
        <p:txBody>
          <a:bodyPr wrap="none" anchor="ctr"/>
          <a:lstStyle/>
          <a:p>
            <a:endParaRPr lang="fa-IR"/>
          </a:p>
        </p:txBody>
      </p:sp>
      <p:sp>
        <p:nvSpPr>
          <p:cNvPr id="13" name="Rectangle 12"/>
          <p:cNvSpPr/>
          <p:nvPr/>
        </p:nvSpPr>
        <p:spPr>
          <a:xfrm>
            <a:off x="682144" y="805855"/>
            <a:ext cx="7794121" cy="3046988"/>
          </a:xfrm>
          <a:prstGeom prst="rect">
            <a:avLst/>
          </a:prstGeom>
        </p:spPr>
        <p:txBody>
          <a:bodyPr wrap="none">
            <a:spAutoFit/>
          </a:bodyPr>
          <a:lstStyle/>
          <a:p>
            <a:pPr algn="ctr">
              <a:lnSpc>
                <a:spcPct val="120000"/>
              </a:lnSpc>
              <a:defRPr/>
            </a:pPr>
            <a:r>
              <a:rPr lang="fa-IR"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B Titr" pitchFamily="2" charset="-78"/>
              </a:rPr>
              <a:t>و صل الله علی محمد </a:t>
            </a:r>
          </a:p>
          <a:p>
            <a:pPr algn="ctr">
              <a:lnSpc>
                <a:spcPct val="120000"/>
              </a:lnSpc>
              <a:defRPr/>
            </a:pPr>
            <a:r>
              <a:rPr lang="fa-IR"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B Titr" pitchFamily="2" charset="-78"/>
              </a:rPr>
              <a:t>و آل محمد</a:t>
            </a:r>
          </a:p>
        </p:txBody>
      </p:sp>
      <p:sp>
        <p:nvSpPr>
          <p:cNvPr id="14" name="Rectangle 13"/>
          <p:cNvSpPr/>
          <p:nvPr/>
        </p:nvSpPr>
        <p:spPr>
          <a:xfrm>
            <a:off x="251534" y="3758183"/>
            <a:ext cx="8501122" cy="1089529"/>
          </a:xfrm>
          <a:prstGeom prst="rect">
            <a:avLst/>
          </a:prstGeom>
        </p:spPr>
        <p:txBody>
          <a:bodyPr>
            <a:spAutoFit/>
          </a:bodyPr>
          <a:lstStyle/>
          <a:p>
            <a:pPr algn="ctr">
              <a:lnSpc>
                <a:spcPct val="120000"/>
              </a:lnSpc>
              <a:defRPr/>
            </a:pPr>
            <a:r>
              <a:rPr lang="fa-I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B Titr" pitchFamily="2" charset="-78"/>
              </a:rPr>
              <a:t>اللهم </a:t>
            </a:r>
            <a:r>
              <a:rPr lang="fa-I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B Titr" pitchFamily="2" charset="-78"/>
              </a:rPr>
              <a:t>صل </a:t>
            </a:r>
            <a:r>
              <a:rPr lang="fa-I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B Titr" pitchFamily="2" charset="-78"/>
              </a:rPr>
              <a:t>علی محمد و آل محمد </a:t>
            </a:r>
          </a:p>
        </p:txBody>
      </p:sp>
    </p:spTree>
    <p:extLst>
      <p:ext uri="{BB962C8B-B14F-4D97-AF65-F5344CB8AC3E}">
        <p14:creationId xmlns:p14="http://schemas.microsoft.com/office/powerpoint/2010/main" val="32548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257800"/>
          </a:xfrm>
        </p:spPr>
        <p:txBody>
          <a:bodyPr/>
          <a:lstStyle/>
          <a:p>
            <a:pPr marL="0" indent="0">
              <a:buNone/>
            </a:pPr>
            <a:r>
              <a:rPr lang="fa-IR" sz="2000" dirty="0"/>
              <a:t>در گذشته كاركنان احساس امنيت شغلي مي كردند، ولي هم اكنون افراد براي مدت نسبتاً كوتاهي مي توانند در </a:t>
            </a:r>
            <a:r>
              <a:rPr lang="fa-IR" sz="2000" dirty="0" smtClean="0"/>
              <a:t>كار </a:t>
            </a:r>
            <a:r>
              <a:rPr lang="fa-IR" sz="2000" dirty="0"/>
              <a:t>خود انجام وظيفه نمايند. مديران بايد بياموزند كه چگونه انعطاف پذير شوند و در امور پيش بيني نشده چگونه واكنش مناسب نشان دهند و چگونه در برابر پديده تغيير مقاومت كنند و به بهترين شكل با آن سازش </a:t>
            </a:r>
            <a:r>
              <a:rPr lang="fa-IR" sz="2000" dirty="0" smtClean="0"/>
              <a:t>نمايند.</a:t>
            </a:r>
            <a:endParaRPr lang="fa-IR" sz="2000" dirty="0">
              <a:cs typeface="B Nazanin" pitchFamily="2" charset="-78"/>
            </a:endParaRPr>
          </a:p>
          <a:p>
            <a:pPr marL="0" indent="0">
              <a:buNone/>
            </a:pPr>
            <a:endParaRPr lang="fa-IR" sz="2000" dirty="0"/>
          </a:p>
          <a:p>
            <a:pPr marL="0" indent="0">
              <a:buNone/>
            </a:pPr>
            <a:r>
              <a:rPr lang="fa-IR" sz="2000" b="1" dirty="0">
                <a:solidFill>
                  <a:srgbClr val="FF0000"/>
                </a:solidFill>
              </a:rPr>
              <a:t>كم شدن وفاداري كاركنان:</a:t>
            </a:r>
          </a:p>
          <a:p>
            <a:pPr marL="0" indent="0">
              <a:buNone/>
            </a:pPr>
            <a:r>
              <a:rPr lang="fa-IR" sz="2000" dirty="0"/>
              <a:t>سازمان ها با رويارويي با پديده رقابت جهاني و مشاهده برخوردهاي ناجوانمردانه چون بلعيده شدن سازمان هاي </a:t>
            </a:r>
            <a:r>
              <a:rPr lang="fa-IR" sz="2000" dirty="0" smtClean="0"/>
              <a:t>ضعيف </a:t>
            </a:r>
            <a:r>
              <a:rPr lang="fa-IR" sz="2000" dirty="0"/>
              <a:t>توسط سازمان هاي قدرتمند دست از سياست هاي گذشته برداشته و امنيت شغلي، سابقه خدمت و پاداش هاي مناسبي را كه به كاركنان قديمي خود مي دادند، كاهش دادند. اين مسئله باعث كاهش وفاداري كاركنان شده است. مديران بايد بياموزند كه چگونه موجب افزايش انگيزه كاركنان شوند تا آنان نسبت به سازمان احساس وفاداري و تعهد بيشتري نمايند و در عين حال سازمان نيز در صحنه رقابت جهاني باقي بماند.</a:t>
            </a:r>
          </a:p>
          <a:p>
            <a:pPr marL="0" indent="0">
              <a:buNone/>
            </a:pPr>
            <a:endParaRPr lang="fa-IR" sz="2000" dirty="0"/>
          </a:p>
          <a:p>
            <a:pPr marL="0" indent="0">
              <a:buNone/>
            </a:pPr>
            <a:r>
              <a:rPr lang="fa-IR" sz="2000" b="1" dirty="0">
                <a:solidFill>
                  <a:srgbClr val="FF0000"/>
                </a:solidFill>
              </a:rPr>
              <a:t>نيروي كار دوگانه (مضاعف):</a:t>
            </a:r>
          </a:p>
          <a:p>
            <a:pPr marL="0" indent="0">
              <a:buNone/>
            </a:pPr>
            <a:r>
              <a:rPr lang="fa-IR" sz="2000" dirty="0"/>
              <a:t>امروزه نيروي كار با الگوي دوگانه وجود دارد كه در آن كاركنان بايد كارهايي با مهارت پايين انجام دهند و حقوق </a:t>
            </a:r>
            <a:r>
              <a:rPr lang="fa-IR" sz="2000" dirty="0" smtClean="0"/>
              <a:t>نسبتاً </a:t>
            </a:r>
            <a:r>
              <a:rPr lang="fa-IR" sz="2000" dirty="0"/>
              <a:t>پاييني بگيرند يا كارهاي با مهارت بالا انجام دهند و حقوق متوسط </a:t>
            </a:r>
            <a:r>
              <a:rPr lang="fa-IR" sz="2000" dirty="0" smtClean="0"/>
              <a:t>دريافت</a:t>
            </a: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12</a:t>
            </a:fld>
            <a:endParaRPr lang="en-US" dirty="0"/>
          </a:p>
        </p:txBody>
      </p:sp>
    </p:spTree>
    <p:extLst>
      <p:ext uri="{BB962C8B-B14F-4D97-AF65-F5344CB8AC3E}">
        <p14:creationId xmlns:p14="http://schemas.microsoft.com/office/powerpoint/2010/main" val="2047048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257800"/>
          </a:xfrm>
        </p:spPr>
        <p:txBody>
          <a:bodyPr/>
          <a:lstStyle/>
          <a:p>
            <a:pPr marL="0" indent="0">
              <a:buNone/>
            </a:pPr>
            <a:r>
              <a:rPr lang="fa-IR" sz="2000" dirty="0">
                <a:cs typeface="B Nazanin" pitchFamily="2" charset="-78"/>
              </a:rPr>
              <a:t>كنند. در گذشته بيشتر سازمان ها در </a:t>
            </a:r>
            <a:r>
              <a:rPr lang="fa-IR" sz="2000" dirty="0" smtClean="0">
                <a:cs typeface="B Nazanin" pitchFamily="2" charset="-78"/>
              </a:rPr>
              <a:t>بخش </a:t>
            </a:r>
            <a:r>
              <a:rPr lang="fa-IR" sz="2000" dirty="0"/>
              <a:t>توليد كاركناني با مهارت بالا داشتند. ولي هم اكنون به نظر مي رسد كه افراد با مهارت پايين و حقوق اندك </a:t>
            </a:r>
            <a:r>
              <a:rPr lang="fa-IR" sz="2000" dirty="0" smtClean="0"/>
              <a:t>بايد </a:t>
            </a:r>
            <a:r>
              <a:rPr lang="fa-IR" sz="2000" dirty="0"/>
              <a:t>استخدام شوند. مسئله اينجاست كه مدير چگونه مي تواند موجب انگيزش افرادي شود كه حقوق پاييني دارند و فرصتي نيز براي ارتقاي مقام و رسيدن به دستمزد بيشتر ندارند. آيا مي توان مشاغل اين كاركنان را طرح ريزي مجدد نمود يا حتي آنها را حذف كرد ؟</a:t>
            </a:r>
            <a:endParaRPr lang="fa-IR" sz="2000" dirty="0">
              <a:cs typeface="B Nazanin" pitchFamily="2" charset="-78"/>
            </a:endParaRPr>
          </a:p>
          <a:p>
            <a:pPr marL="0" indent="0">
              <a:buNone/>
            </a:pPr>
            <a:endParaRPr lang="fa-IR" sz="2000" dirty="0"/>
          </a:p>
          <a:p>
            <a:pPr marL="0" indent="0">
              <a:buNone/>
            </a:pPr>
            <a:r>
              <a:rPr lang="fa-IR" sz="2000" b="1" dirty="0">
                <a:solidFill>
                  <a:srgbClr val="FF0000"/>
                </a:solidFill>
                <a:cs typeface="B Nazanin" pitchFamily="2" charset="-78"/>
              </a:rPr>
              <a:t>بهبود رفتار، از نظر اخلاقي:</a:t>
            </a:r>
          </a:p>
          <a:p>
            <a:pPr marL="0" indent="0">
              <a:buNone/>
            </a:pPr>
            <a:r>
              <a:rPr lang="fa-IR" sz="2000" dirty="0">
                <a:cs typeface="B Nazanin" pitchFamily="2" charset="-78"/>
              </a:rPr>
              <a:t>در سازمان هايي كه پيوسته شاهد كاهش نيروي كار و ناديده گرفتن انتظارات كاركنان و رقابت شديد در بازار هستيم</a:t>
            </a:r>
            <a:r>
              <a:rPr lang="fa-IR" sz="2000" dirty="0" smtClean="0">
                <a:cs typeface="B Nazanin" pitchFamily="2" charset="-78"/>
              </a:rPr>
              <a:t>، </a:t>
            </a:r>
            <a:r>
              <a:rPr lang="fa-IR" sz="2000" dirty="0">
                <a:cs typeface="B Nazanin" pitchFamily="2" charset="-78"/>
              </a:rPr>
              <a:t>عجيب نيست كه برخي كاركنان قوانين را زير پا گذاشته و دست به اقدامات غير اخلاقي بزنند. مديران بايد از نظر اخلاقي جو يا محيطي سالم براي كاركنان به وجود آورند تا آنها بتوانند بر ميزان توليد، بازدهي و بهره وري خود بيفزايند و از نظر رفتار خوب و بد دچار مشكل و معما نشوند.</a:t>
            </a:r>
          </a:p>
          <a:p>
            <a:pPr marL="0" indent="0">
              <a:buNone/>
            </a:pPr>
            <a:endParaRPr lang="fa-IR" sz="2000" dirty="0">
              <a:cs typeface="B Nazanin" pitchFamily="2" charset="-78"/>
            </a:endParaRPr>
          </a:p>
          <a:p>
            <a:pPr marL="0" indent="0">
              <a:buNone/>
            </a:pPr>
            <a:endParaRPr lang="fa-IR" sz="2000" dirty="0">
              <a:cs typeface="B Nazanin" pitchFamily="2" charset="-78"/>
            </a:endParaRPr>
          </a:p>
          <a:p>
            <a:pPr marL="0" indent="0">
              <a:buNone/>
            </a:pPr>
            <a:endParaRPr lang="fa-IR" sz="2000" dirty="0">
              <a:cs typeface="B Nazanin" pitchFamily="2" charset="-78"/>
            </a:endParaRPr>
          </a:p>
          <a:p>
            <a:pPr marL="0" indent="0">
              <a:buNone/>
            </a:pPr>
            <a:endParaRPr lang="fa-IR" sz="2000" dirty="0"/>
          </a:p>
          <a:p>
            <a:pPr marL="0" indent="0">
              <a:buNone/>
            </a:pPr>
            <a:endParaRPr lang="fa-IR"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13</a:t>
            </a:fld>
            <a:endParaRPr lang="en-US" dirty="0"/>
          </a:p>
        </p:txBody>
      </p:sp>
    </p:spTree>
    <p:extLst>
      <p:ext uri="{BB962C8B-B14F-4D97-AF65-F5344CB8AC3E}">
        <p14:creationId xmlns:p14="http://schemas.microsoft.com/office/powerpoint/2010/main" val="3460158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2: رفتار سازماني در سطح جهاني</a:t>
            </a:r>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b="1" dirty="0"/>
              <a:t>مقدمه:</a:t>
            </a:r>
          </a:p>
          <a:p>
            <a:pPr marL="0" indent="0">
              <a:buNone/>
            </a:pPr>
            <a:r>
              <a:rPr lang="fa-IR" sz="2000" dirty="0"/>
              <a:t>در يك سيستم اقتصاد جهاني مديران بايد تفاوتهاي فرهنگي را درك كنند و شيوه مديريت سازمان هاي خود را </a:t>
            </a:r>
            <a:r>
              <a:rPr lang="fa-IR" sz="2000" dirty="0" smtClean="0"/>
              <a:t>بر </a:t>
            </a:r>
            <a:r>
              <a:rPr lang="fa-IR" sz="2000" dirty="0"/>
              <a:t>اساس آن تعديل نمايند. براي مثال اختلاف فرهنگ و شيوه زندگي باعث تفاوتهايي بين كارگران آمريكايي و ژاپني شده </a:t>
            </a:r>
            <a:r>
              <a:rPr lang="fa-IR" sz="2000" dirty="0" smtClean="0"/>
              <a:t>است. </a:t>
            </a:r>
            <a:r>
              <a:rPr lang="fa-IR" sz="2000" dirty="0"/>
              <a:t>كارگران آمريكايي تنها كار مي كنند، به ميزان زيادي جابجا مي شوند، طبق دستوالعمل، مسائل را بصورت </a:t>
            </a:r>
            <a:r>
              <a:rPr lang="fa-IR" sz="2000" dirty="0" smtClean="0"/>
              <a:t>سيستماتيك </a:t>
            </a:r>
            <a:r>
              <a:rPr lang="fa-IR" sz="2000" dirty="0"/>
              <a:t>حل مي كنند، به مسئوليت فردي اعتقاد دارند، از تضاد و تعارض پرهيز مي كنند، اختيارات و مسئوليت واحد را مي پذيرند، به سلسله مراتب اختيارات توجه دارند، محتاط هستند و از خطر اجتناب مي كنند</a:t>
            </a:r>
            <a:r>
              <a:rPr lang="fa-IR" sz="2000" dirty="0" smtClean="0"/>
              <a:t>. </a:t>
            </a:r>
            <a:r>
              <a:rPr lang="fa-IR" sz="2000" dirty="0"/>
              <a:t>كارگران ژاپني بصورت گروهي كار مي كنند، به ميزان بسار كمي جابجا مي شوند، براي حل مسائل ابتكار عمل به </a:t>
            </a:r>
            <a:r>
              <a:rPr lang="fa-IR" sz="2000" dirty="0" smtClean="0"/>
              <a:t>خرج </a:t>
            </a:r>
            <a:r>
              <a:rPr lang="fa-IR" sz="2000" dirty="0"/>
              <a:t>مي دهند، گروه را معرف خود مي دانند، به مسئوليت گروهي اعتقاد دارند، از تضاد و تعارض پرهيز نمي كنند، غير رسمي و رو راست هستند، علاقه اي به پذيرفتن مسئوليت فردي ندارند، خطرپذير هستند</a:t>
            </a:r>
            <a:r>
              <a:rPr lang="fa-IR" sz="2000" dirty="0" smtClean="0"/>
              <a:t>.</a:t>
            </a:r>
            <a:endParaRPr lang="fa-IR" sz="2000" dirty="0"/>
          </a:p>
          <a:p>
            <a:pPr marL="0" indent="0">
              <a:buNone/>
            </a:pPr>
            <a:endParaRPr lang="fa-IR" sz="2000" dirty="0"/>
          </a:p>
          <a:p>
            <a:pPr marL="0" indent="0">
              <a:buNone/>
            </a:pPr>
            <a:r>
              <a:rPr lang="fa-IR" sz="2000" dirty="0">
                <a:solidFill>
                  <a:srgbClr val="7030A0"/>
                </a:solidFill>
              </a:rPr>
              <a:t>در اين فصل چارچوبي ارائه مي كنيم كه از طريق آن مي توان تفاوتهاي ملي را مشخص كرد و نشان داد مديري كه </a:t>
            </a:r>
            <a:r>
              <a:rPr lang="fa-IR" sz="2000" dirty="0" smtClean="0">
                <a:solidFill>
                  <a:srgbClr val="7030A0"/>
                </a:solidFill>
              </a:rPr>
              <a:t>در </a:t>
            </a:r>
            <a:r>
              <a:rPr lang="fa-IR" sz="2000" dirty="0">
                <a:solidFill>
                  <a:srgbClr val="7030A0"/>
                </a:solidFill>
              </a:rPr>
              <a:t>كشور ديگر مشغول به كار است، بايد در شيوه رفتار و مديريت خود چه تغييراتي بدهد.</a:t>
            </a:r>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14</a:t>
            </a:fld>
            <a:endParaRPr lang="en-US" dirty="0"/>
          </a:p>
        </p:txBody>
      </p:sp>
    </p:spTree>
    <p:extLst>
      <p:ext uri="{BB962C8B-B14F-4D97-AF65-F5344CB8AC3E}">
        <p14:creationId xmlns:p14="http://schemas.microsoft.com/office/powerpoint/2010/main" val="264972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b="1" dirty="0">
                <a:solidFill>
                  <a:srgbClr val="FF0000"/>
                </a:solidFill>
              </a:rPr>
              <a:t>شركت هاي چند مليتي و قراردادهاي همكاري منطقه اي:</a:t>
            </a:r>
          </a:p>
          <a:p>
            <a:pPr marL="0" indent="0">
              <a:buNone/>
            </a:pPr>
            <a:r>
              <a:rPr lang="fa-IR" sz="2000" dirty="0"/>
              <a:t>پژوهشگران بر اين باورند كه بيش از يك دهه است كه دنيا بصورت يك دهكده جهاني درآمده است. واقعيت </a:t>
            </a:r>
            <a:r>
              <a:rPr lang="fa-IR" sz="2000" dirty="0" smtClean="0"/>
              <a:t>دهكده </a:t>
            </a:r>
            <a:r>
              <a:rPr lang="fa-IR" sz="2000" dirty="0"/>
              <a:t>جهاني را مي توان از ديدگاه اثراتي كه شركتهاي چند مليتي و قراردادهاي همكاري منطقه اي بر سيستم اقتصاد جهاني دارند، مشاهده كرد.</a:t>
            </a:r>
          </a:p>
          <a:p>
            <a:pPr marL="0" indent="0">
              <a:buNone/>
            </a:pPr>
            <a:r>
              <a:rPr lang="fa-IR" sz="2000" dirty="0"/>
              <a:t>شركت هاي چند مليتي به شركت هايي گفته مي شود كه در بيش از دو يا چند كشور بصورت همزمان فعاليتهاي </a:t>
            </a:r>
            <a:r>
              <a:rPr lang="fa-IR" sz="2000" dirty="0" smtClean="0"/>
              <a:t>عمده </a:t>
            </a:r>
            <a:r>
              <a:rPr lang="fa-IR" sz="2000" dirty="0"/>
              <a:t>دارند. آنها نتيجه يا ره آورد طبيعي سيستم اقتصاد جهاني هستند كه با استفاده از فعاليتهاي خود استراتژي جهاني را تدوين و ارائه مي نمايند. مديران اين شركت ها با سيستم هاي سياسي، اقتصادي، عادات و رسوم گوناگون روبرو مي شوند كه اين اختلافها هم موجب بروز مسائل و مشكلات مي شود و هم فرصتهايي را براي آنها بوجود مي آورد. همچنين، با پيدايش قراردادهاي همكاري منطقه اي، مرزهاي ملي مخدوش و تا حد زيادي كمرنگ شده است كه معروف ترين آنها عبارتند از:</a:t>
            </a:r>
          </a:p>
          <a:p>
            <a:pPr marL="0" indent="0">
              <a:buNone/>
            </a:pPr>
            <a:r>
              <a:rPr lang="fa-IR" sz="2000" b="1" dirty="0">
                <a:solidFill>
                  <a:srgbClr val="0070C0"/>
                </a:solidFill>
              </a:rPr>
              <a:t>اتحاديه اروپا: </a:t>
            </a:r>
            <a:r>
              <a:rPr lang="fa-IR" sz="2000" dirty="0"/>
              <a:t>قرارداد بين 15 كشور اروپايي كه به موجب آن همگي بصورت يك بازار قوي تجاري در آمده اند.</a:t>
            </a:r>
          </a:p>
          <a:p>
            <a:pPr marL="0" indent="0">
              <a:buNone/>
            </a:pPr>
            <a:r>
              <a:rPr lang="fa-IR" sz="2000" b="1" dirty="0">
                <a:solidFill>
                  <a:srgbClr val="0070C0"/>
                </a:solidFill>
              </a:rPr>
              <a:t>قرارداد نفتا: </a:t>
            </a:r>
            <a:r>
              <a:rPr lang="fa-IR" sz="2000" dirty="0"/>
              <a:t>قرارداد بين كشورهاي آمريكا، كانادا و مكزيك كه به موجب آن كالاهاي مبادله شده بين اين كشورها </a:t>
            </a:r>
            <a:r>
              <a:rPr lang="fa-IR" sz="2000" dirty="0" smtClean="0"/>
              <a:t>از </a:t>
            </a:r>
            <a:r>
              <a:rPr lang="fa-IR" sz="2000" dirty="0"/>
              <a:t>تعرفه گمركي معاف شدند.</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15</a:t>
            </a:fld>
            <a:endParaRPr lang="en-US" dirty="0"/>
          </a:p>
        </p:txBody>
      </p:sp>
    </p:spTree>
    <p:extLst>
      <p:ext uri="{BB962C8B-B14F-4D97-AF65-F5344CB8AC3E}">
        <p14:creationId xmlns:p14="http://schemas.microsoft.com/office/powerpoint/2010/main" val="313858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447800"/>
            <a:ext cx="8640762" cy="5105400"/>
          </a:xfrm>
        </p:spPr>
        <p:txBody>
          <a:bodyPr/>
          <a:lstStyle/>
          <a:p>
            <a:pPr marL="0" indent="0">
              <a:buNone/>
            </a:pPr>
            <a:r>
              <a:rPr lang="fa-IR" sz="2000" b="1" dirty="0">
                <a:solidFill>
                  <a:srgbClr val="0070C0"/>
                </a:solidFill>
              </a:rPr>
              <a:t>اروپاي شرقي: </a:t>
            </a:r>
            <a:r>
              <a:rPr lang="fa-IR" sz="2000" dirty="0"/>
              <a:t>اتحاد مجدد آلمان و سقوط كمونيسم موجب رواج و گسترش بازار آزاد در كشورهاي اروپاي شرقي </a:t>
            </a:r>
            <a:r>
              <a:rPr lang="fa-IR" sz="2000" dirty="0" smtClean="0"/>
              <a:t>و </a:t>
            </a:r>
            <a:r>
              <a:rPr lang="fa-IR" sz="2000" dirty="0"/>
              <a:t>درنتيجه موجب افزايش ارتباطات چند جانبه بين سازمانها و كشورها شده است.</a:t>
            </a:r>
            <a:endParaRPr lang="fa-IR" sz="2000" dirty="0">
              <a:cs typeface="B Nazanin" pitchFamily="2" charset="-78"/>
            </a:endParaRPr>
          </a:p>
          <a:p>
            <a:pPr marL="0" indent="0">
              <a:buNone/>
            </a:pPr>
            <a:endParaRPr lang="fa-IR" sz="2000" dirty="0" smtClean="0"/>
          </a:p>
          <a:p>
            <a:pPr marL="0" indent="0">
              <a:buNone/>
            </a:pPr>
            <a:r>
              <a:rPr lang="fa-IR" sz="2000" b="1" dirty="0">
                <a:solidFill>
                  <a:srgbClr val="FF0000"/>
                </a:solidFill>
              </a:rPr>
              <a:t>رويارويي با مسائل بين المللي:</a:t>
            </a:r>
          </a:p>
          <a:p>
            <a:pPr marL="0" indent="0">
              <a:buNone/>
            </a:pPr>
            <a:r>
              <a:rPr lang="fa-IR" sz="2000" dirty="0"/>
              <a:t>سيستم اقتصاد جهاني براي مديران مسائل و مشكلاتي بوجود آورده است كه آنها در كشور خود با آن مواجه نبودند</a:t>
            </a:r>
            <a:r>
              <a:rPr lang="fa-IR" sz="2000" dirty="0" smtClean="0"/>
              <a:t>. </a:t>
            </a:r>
            <a:r>
              <a:rPr lang="fa-IR" sz="2000" dirty="0"/>
              <a:t>مديران با سيستم هاي سياسي، حقوقي و قانوني و همچنين محيط اقتصادي و فرهنگهاي ملي متفاوتي روبرو شدند. به عنوان نمونه، آمريكايي ها مردمي قوم پرستند كه عادات و رسوم و ارزشهاي فرهنگي خود را برتر از ديگران مي دانند. مديران آمريكايي نسبت به درك فرهنگ ساير كشورها ناتوان هستند و همين امر موجب بروز مسائل و مشكلات زيادي شده است. بطور مثال مدير آمريكايي كه در يك شركت ژاپني كار مي كرد، به دليل اينكه دفتر كار مدير ارشد شركت كوچك بوده و تجهيزات زيادي نداشت، احترام زيادي نسبت به وي قائل نشده بود كه اين موضوع باعث دلخوري مدير ارشد شده بود.</a:t>
            </a:r>
          </a:p>
          <a:p>
            <a:pPr marL="0" indent="0">
              <a:buNone/>
            </a:pPr>
            <a:endParaRPr lang="fa-IR" sz="2000" dirty="0"/>
          </a:p>
          <a:p>
            <a:pPr marL="0" indent="0">
              <a:buNone/>
            </a:pPr>
            <a:r>
              <a:rPr lang="fa-IR" sz="2000" dirty="0"/>
              <a:t>پيدايش دهكده جهاني باعث مي شود كه تفاوتهاي فرهنگي از بين برود و در بلند مدت دهكده جهاني به صورت </a:t>
            </a:r>
            <a:r>
              <a:rPr lang="fa-IR" sz="2000" dirty="0" smtClean="0"/>
              <a:t>يك </a:t>
            </a:r>
            <a:r>
              <a:rPr lang="fa-IR" sz="2000" dirty="0"/>
              <a:t>فرهنگ فراگير در آيد، يعني دنيا بصورت كوره اي در مي آيد كه همه فرهنگ هاي مختلف در آن ذوب شده و از بين مي روند.</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16</a:t>
            </a:fld>
            <a:endParaRPr lang="en-US" dirty="0"/>
          </a:p>
        </p:txBody>
      </p:sp>
    </p:spTree>
    <p:extLst>
      <p:ext uri="{BB962C8B-B14F-4D97-AF65-F5344CB8AC3E}">
        <p14:creationId xmlns:p14="http://schemas.microsoft.com/office/powerpoint/2010/main" val="1114376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b="1" dirty="0">
                <a:solidFill>
                  <a:srgbClr val="FF0000"/>
                </a:solidFill>
              </a:rPr>
              <a:t>ارزيابي تفاوت بين </a:t>
            </a:r>
            <a:r>
              <a:rPr lang="fa-IR" sz="2000" b="1" dirty="0" smtClean="0">
                <a:solidFill>
                  <a:srgbClr val="FF0000"/>
                </a:solidFill>
              </a:rPr>
              <a:t>كشورها:</a:t>
            </a:r>
            <a:endParaRPr lang="fa-IR" sz="2000" b="1" dirty="0">
              <a:solidFill>
                <a:srgbClr val="FF0000"/>
              </a:solidFill>
            </a:endParaRPr>
          </a:p>
          <a:p>
            <a:pPr marL="0" indent="0">
              <a:buNone/>
            </a:pPr>
            <a:r>
              <a:rPr lang="fa-IR" sz="2000" dirty="0"/>
              <a:t>حال جهت مشخص نمودن تفاوت بين فرهنگ هاي مختلف به بررسي دو تحقيق در اين زمينه مي پردازيم. الف ) </a:t>
            </a:r>
            <a:r>
              <a:rPr lang="fa-IR" sz="2000" dirty="0" smtClean="0"/>
              <a:t>تحقيق </a:t>
            </a:r>
            <a:r>
              <a:rPr lang="fa-IR" sz="2000" dirty="0"/>
              <a:t>كلاكهان و استرادبك: اين تحقيق شش بعد فرهنگي را مورد توجه قرار داده است</a:t>
            </a:r>
            <a:r>
              <a:rPr lang="fa-IR" sz="2000" dirty="0" smtClean="0"/>
              <a:t>:</a:t>
            </a:r>
          </a:p>
          <a:p>
            <a:pPr marL="0" indent="0">
              <a:buNone/>
            </a:pPr>
            <a:r>
              <a:rPr lang="fa-IR" sz="2000" b="1" dirty="0" smtClean="0">
                <a:cs typeface="B Nazanin" pitchFamily="2" charset="-78"/>
              </a:rPr>
              <a:t>1) </a:t>
            </a:r>
            <a:r>
              <a:rPr lang="fa-IR" sz="2000" b="1" dirty="0">
                <a:solidFill>
                  <a:srgbClr val="0070C0"/>
                </a:solidFill>
              </a:rPr>
              <a:t>رابطه با محيط: </a:t>
            </a:r>
            <a:r>
              <a:rPr lang="fa-IR" sz="2000" dirty="0"/>
              <a:t>آيا فرد تابع محيط است، يا فرد مي تواند آن را تحت سلطه خود در آورد؟ به طور مثال </a:t>
            </a:r>
            <a:r>
              <a:rPr lang="fa-IR" sz="2000" dirty="0" smtClean="0"/>
              <a:t>مردم </a:t>
            </a:r>
            <a:r>
              <a:rPr lang="fa-IR" sz="2000" dirty="0"/>
              <a:t>كشورهاي خاورميانه اعتقاد دارند كه رويدادهاي زندگي از قبل تعيين شده است، در چنين جوامعي تعيين هدف براي سازمان اهميت چندان زيادي ندارد. برعكس، آمريكايي ها بر اين باورند كه مي توانند طبيعت را كنترل كنند، در نتيجه اهداف در سازمان هاي آنها بصورتي دقيق و مشخص تعيين مي گردند.</a:t>
            </a:r>
            <a:endParaRPr lang="fa-IR" sz="2000" dirty="0">
              <a:cs typeface="B Nazanin" pitchFamily="2" charset="-78"/>
            </a:endParaRPr>
          </a:p>
          <a:p>
            <a:pPr marL="0" indent="0">
              <a:buNone/>
            </a:pPr>
            <a:r>
              <a:rPr lang="fa-IR" sz="2000" b="1" dirty="0" smtClean="0"/>
              <a:t>2) </a:t>
            </a:r>
            <a:r>
              <a:rPr lang="fa-IR" sz="2000" b="1" dirty="0">
                <a:solidFill>
                  <a:srgbClr val="0070C0"/>
                </a:solidFill>
              </a:rPr>
              <a:t>توجه به زمان: </a:t>
            </a:r>
            <a:r>
              <a:rPr lang="fa-IR" sz="2000" dirty="0"/>
              <a:t>آيا فرهنگ كشور به زمان گذشته، حال و يا آينده توجه دارد؟ آگاهي از ديدگاه فرهنگ و جامعه </a:t>
            </a:r>
            <a:r>
              <a:rPr lang="fa-IR" sz="2000" dirty="0" smtClean="0"/>
              <a:t>به </a:t>
            </a:r>
            <a:r>
              <a:rPr lang="fa-IR" sz="2000" dirty="0"/>
              <a:t>زمان باعث مي شود كه ما به اهميت مقطع زماني توجه كنيم، مبني بر اينكه برنامه ريزي كوتاه مدت باشد يا بلند مدت، و يا</a:t>
            </a:r>
            <a:r>
              <a:rPr lang="fa-IR" sz="2000" dirty="0" smtClean="0"/>
              <a:t>...</a:t>
            </a:r>
          </a:p>
          <a:p>
            <a:pPr marL="0" indent="0">
              <a:buNone/>
            </a:pPr>
            <a:r>
              <a:rPr lang="fa-IR" sz="2000" b="1" dirty="0" smtClean="0"/>
              <a:t>3) </a:t>
            </a:r>
            <a:r>
              <a:rPr lang="fa-IR" sz="2000" b="1" dirty="0">
                <a:solidFill>
                  <a:srgbClr val="0070C0"/>
                </a:solidFill>
              </a:rPr>
              <a:t>ماهيت فرد : </a:t>
            </a:r>
            <a:r>
              <a:rPr lang="fa-IR" sz="2000" dirty="0"/>
              <a:t>آيا فرهنگ كشور، انسان را موجودي خوب، بد و يا آميزه اي از اين دو مي داند؟ ديدگاه </a:t>
            </a:r>
            <a:r>
              <a:rPr lang="fa-IR" sz="2000" dirty="0" smtClean="0"/>
              <a:t>فرهنگ </a:t>
            </a:r>
            <a:r>
              <a:rPr lang="fa-IR" sz="2000" dirty="0"/>
              <a:t>نسبت به ماهيت فرد مي تواند در شيوه رهبري مديران اثر بگذارد. بطور مثال شيوه رهبري خودكامه در كشورهايي </a:t>
            </a:r>
            <a:r>
              <a:rPr lang="fa-IR" sz="2000" dirty="0" smtClean="0"/>
              <a:t>كه نسبت به انسان دید منفی دارند به کار گرفته می شود، و برعکس در کشورهایی که برای انسانها ارزش قائل می شوند، شیوه رهبری مشارکتی به کار گرفته می شود.</a:t>
            </a: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17</a:t>
            </a:fld>
            <a:endParaRPr lang="en-US" dirty="0"/>
          </a:p>
        </p:txBody>
      </p:sp>
    </p:spTree>
    <p:extLst>
      <p:ext uri="{BB962C8B-B14F-4D97-AF65-F5344CB8AC3E}">
        <p14:creationId xmlns:p14="http://schemas.microsoft.com/office/powerpoint/2010/main" val="1644502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b="1" dirty="0" smtClean="0"/>
              <a:t>4) </a:t>
            </a:r>
            <a:r>
              <a:rPr lang="fa-IR" sz="2000" b="1" dirty="0" smtClean="0">
                <a:solidFill>
                  <a:srgbClr val="0070C0"/>
                </a:solidFill>
              </a:rPr>
              <a:t>توجه </a:t>
            </a:r>
            <a:r>
              <a:rPr lang="fa-IR" sz="2000" b="1" dirty="0">
                <a:solidFill>
                  <a:srgbClr val="0070C0"/>
                </a:solidFill>
              </a:rPr>
              <a:t>به فعاليت: </a:t>
            </a:r>
            <a:r>
              <a:rPr lang="fa-IR" sz="2000" dirty="0"/>
              <a:t>در برخي از فرهنگ ها به كار يا عمل توجه مي شود، در برخي از كشورها به بودن يا زندگي </a:t>
            </a:r>
            <a:r>
              <a:rPr lang="fa-IR" sz="2000" dirty="0" smtClean="0"/>
              <a:t>در </a:t>
            </a:r>
            <a:r>
              <a:rPr lang="fa-IR" sz="2000" dirty="0"/>
              <a:t>لحظه حال و لذتهاي زودگذر توجه مي شود، و در برخي به كنترل نفس تاكييد مي شود. آگاهي ازنوع فعاليت فرهنگي مي تواند ديدگاهي عميق درباره شيوه كار افراد و گذرانيدن وقت بيكاري بدست دهد و مي توان بدان وسيله مشخص كرد كه افراد اين جوامع چگونه تصميم مي گيرند و براي دادن پاداش از چه شاخصها و معيارهايي استفاده مي كنند</a:t>
            </a:r>
            <a:r>
              <a:rPr lang="fa-IR" sz="2000" dirty="0" smtClean="0"/>
              <a:t>.</a:t>
            </a:r>
          </a:p>
          <a:p>
            <a:pPr marL="0" indent="0">
              <a:buNone/>
            </a:pPr>
            <a:r>
              <a:rPr lang="fa-IR" sz="2000" b="1" dirty="0" smtClean="0"/>
              <a:t>5) </a:t>
            </a:r>
            <a:r>
              <a:rPr lang="fa-IR" sz="2000" b="1" dirty="0">
                <a:solidFill>
                  <a:srgbClr val="0070C0"/>
                </a:solidFill>
              </a:rPr>
              <a:t>توجه به مسئوليت: </a:t>
            </a:r>
            <a:r>
              <a:rPr lang="fa-IR" sz="2000" dirty="0"/>
              <a:t>با توجه به رفاه حال ديگران و تعيين مسئوليتها، مي توان جوامع و فرهنگها را طبقه بندي كرد</a:t>
            </a:r>
            <a:r>
              <a:rPr lang="fa-IR" sz="2000" dirty="0" smtClean="0"/>
              <a:t>. </a:t>
            </a:r>
            <a:r>
              <a:rPr lang="fa-IR" sz="2000" dirty="0"/>
              <a:t>برخي فرهنگها مانند آمريكايي ها فردگرا هستند و برخي ديگر مانند كشور مالزي به گروه اهميت زيادي مي دهند. اين بعد از فرهنگ به هنگام طرح ريزي شغل، شيوه تصميم گيري، ايجاد ارتباط، تعيين سيستم پاداش و شيوه گزينش در سازمان كاربردهاي زيادي دارد</a:t>
            </a:r>
            <a:r>
              <a:rPr lang="fa-IR" sz="2000" dirty="0" smtClean="0"/>
              <a:t>.</a:t>
            </a:r>
          </a:p>
          <a:p>
            <a:pPr marL="0" indent="0">
              <a:buNone/>
            </a:pPr>
            <a:r>
              <a:rPr lang="fa-IR" sz="2000" b="1" dirty="0" smtClean="0"/>
              <a:t>6) </a:t>
            </a:r>
            <a:r>
              <a:rPr lang="fa-IR" sz="2000" b="1" dirty="0" smtClean="0">
                <a:solidFill>
                  <a:srgbClr val="0070C0"/>
                </a:solidFill>
              </a:rPr>
              <a:t>مفهوم </a:t>
            </a:r>
            <a:r>
              <a:rPr lang="fa-IR" sz="2000" b="1" dirty="0">
                <a:solidFill>
                  <a:srgbClr val="0070C0"/>
                </a:solidFill>
              </a:rPr>
              <a:t>فضا: </a:t>
            </a:r>
            <a:r>
              <a:rPr lang="fa-IR" sz="2000" dirty="0"/>
              <a:t>آخرين بعدي كه در چارچوب معروف كلاكهان و استرادبك ارائه مي شود به مالكيت فضا مربوط مي شود. </a:t>
            </a:r>
            <a:r>
              <a:rPr lang="fa-IR" sz="2000" dirty="0" smtClean="0"/>
              <a:t>در </a:t>
            </a:r>
            <a:r>
              <a:rPr lang="fa-IR" sz="2000" dirty="0"/>
              <a:t>برخي از فرهنگ ها كارها در محيط باز و عمومي انجام مي شود(مانند ژاپني ها كه مديران و كاركنان در يك اتاق، </a:t>
            </a:r>
            <a:r>
              <a:rPr lang="fa-IR" sz="2000" dirty="0" smtClean="0"/>
              <a:t>بدون </a:t>
            </a:r>
            <a:r>
              <a:rPr lang="fa-IR" sz="2000" dirty="0"/>
              <a:t>داشتن ديوار و يا ميز جداگانه كار مي كنند)، در برخي ديگر وضع به گونه اي است كه امور جنبه خصوصي پيدا مي كند(مانند شركت هاي آمريكايي كه دفاتر خصوصي و بزرگ نشانه مقام اداري است)، ودر برخي ديگر شيوه عمل به گونه اي است كه در وسط اين طيف قرار مي گيرند. اين تفاوتها در سازمانها، به هنگام طرح ريزي شغل و ايجاد شبكه ارتباطي اهميت زيادي دارند</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18</a:t>
            </a:fld>
            <a:endParaRPr lang="en-US" dirty="0"/>
          </a:p>
        </p:txBody>
      </p:sp>
    </p:spTree>
    <p:extLst>
      <p:ext uri="{BB962C8B-B14F-4D97-AF65-F5344CB8AC3E}">
        <p14:creationId xmlns:p14="http://schemas.microsoft.com/office/powerpoint/2010/main" val="3738162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371600"/>
            <a:ext cx="8640762" cy="5181600"/>
          </a:xfrm>
        </p:spPr>
        <p:txBody>
          <a:bodyPr/>
          <a:lstStyle/>
          <a:p>
            <a:pPr marL="0" indent="0">
              <a:buNone/>
            </a:pPr>
            <a:r>
              <a:rPr lang="fa-IR" sz="2000" dirty="0"/>
              <a:t>تحقيق </a:t>
            </a:r>
            <a:r>
              <a:rPr lang="fa-IR" sz="2000" dirty="0" smtClean="0"/>
              <a:t>هافستد</a:t>
            </a:r>
            <a:r>
              <a:rPr lang="fa-IR" sz="2000" dirty="0"/>
              <a:t>: به نظر هاف استد مديران و كاركنان از چهار بعد فرهنگ ملي با يكديگر تفاوت دارند كه </a:t>
            </a:r>
            <a:r>
              <a:rPr lang="fa-IR" sz="2000" dirty="0" smtClean="0"/>
              <a:t>عبارتند از:</a:t>
            </a:r>
          </a:p>
          <a:p>
            <a:pPr marL="0" indent="0">
              <a:buNone/>
            </a:pPr>
            <a:r>
              <a:rPr lang="fa-IR" sz="2000" b="1" dirty="0" smtClean="0">
                <a:solidFill>
                  <a:srgbClr val="0070C0"/>
                </a:solidFill>
              </a:rPr>
              <a:t>1) فرد </a:t>
            </a:r>
            <a:r>
              <a:rPr lang="fa-IR" sz="2000" b="1" dirty="0">
                <a:solidFill>
                  <a:srgbClr val="0070C0"/>
                </a:solidFill>
              </a:rPr>
              <a:t>گرايي در مقايسه با جمع گرايي: </a:t>
            </a:r>
            <a:r>
              <a:rPr lang="fa-IR" sz="2000" dirty="0"/>
              <a:t>مقصود از فرد گرايي وجود يك چارچوب اجتماعي نه چندان منسجم است </a:t>
            </a:r>
            <a:r>
              <a:rPr lang="fa-IR" sz="2000" dirty="0" smtClean="0"/>
              <a:t>كه </a:t>
            </a:r>
            <a:r>
              <a:rPr lang="fa-IR" sz="2000" dirty="0"/>
              <a:t>افراد بيشتر به منافع خود و افراد نزديك خانوادگي توجه مي كنند، اين افراد به ميزان زيادي احساس آزادي مي كنند. برعكس، جمع گرايي به معني يك چارچوب اجتماعي محكم است كه افراد انتظار دارند ساير كساني كه در اين گروه قرار دارند به آنان توجه كنند و هر گاه با مساله يا مشكلي روبه رو شدند به حمايت ازآنان برخيزند، آنها نيز به گروه وفاداري زيادي دارند. در كشورهاي ثروتمند، فرد گرايي وجود دارد و كشورهاي فقير جمع گرا مي باشند</a:t>
            </a:r>
            <a:r>
              <a:rPr lang="fa-IR" sz="2000" dirty="0" smtClean="0"/>
              <a:t>.</a:t>
            </a:r>
          </a:p>
          <a:p>
            <a:pPr marL="0" indent="0">
              <a:buNone/>
            </a:pPr>
            <a:r>
              <a:rPr lang="fa-IR" sz="2000" b="1" dirty="0" smtClean="0"/>
              <a:t>2) </a:t>
            </a:r>
            <a:r>
              <a:rPr lang="fa-IR" sz="2000" b="1" dirty="0" smtClean="0">
                <a:solidFill>
                  <a:srgbClr val="0070C0"/>
                </a:solidFill>
              </a:rPr>
              <a:t>اختلاف </a:t>
            </a:r>
            <a:r>
              <a:rPr lang="fa-IR" sz="2000" b="1" dirty="0">
                <a:solidFill>
                  <a:srgbClr val="0070C0"/>
                </a:solidFill>
              </a:rPr>
              <a:t>قدرت: </a:t>
            </a:r>
            <a:r>
              <a:rPr lang="fa-IR" sz="2000" dirty="0"/>
              <a:t>جامعه اي كه در آن اختلاف قدرت و ثروت زياد است(مانند هند)، كاركنان تفاوت قدرت </a:t>
            </a:r>
            <a:r>
              <a:rPr lang="fa-IR" sz="2000" dirty="0" smtClean="0"/>
              <a:t>در </a:t>
            </a:r>
            <a:r>
              <a:rPr lang="fa-IR" sz="2000" dirty="0"/>
              <a:t>سازمان را مي پذيرند و در اين سازمان ها كاركنان براي مقامات بالاي شركت احترام زيادي قائل هستند. در كشورهايي كه اختلاف قدرت اندك است افراد نابرابريهاي زيادي در سازمان مشاهده نمي كنند. مقامات ارشد داراي قدرت هستند ولي زيردستان از آنها واهمه اي ندارند(مانند اتريش</a:t>
            </a:r>
            <a:r>
              <a:rPr lang="fa-IR" sz="2000" dirty="0" smtClean="0"/>
              <a:t>).</a:t>
            </a:r>
          </a:p>
          <a:p>
            <a:pPr marL="0" indent="0">
              <a:buNone/>
            </a:pPr>
            <a:r>
              <a:rPr lang="fa-IR" sz="2000" b="1" dirty="0" smtClean="0"/>
              <a:t>3) </a:t>
            </a:r>
            <a:r>
              <a:rPr lang="fa-IR" sz="2000" b="1" dirty="0">
                <a:solidFill>
                  <a:srgbClr val="0070C0"/>
                </a:solidFill>
              </a:rPr>
              <a:t>اجتناب از پديده عدم اطمينان: </a:t>
            </a:r>
            <a:r>
              <a:rPr lang="fa-IR" sz="2000" dirty="0"/>
              <a:t>ما در دنيايي نامطمئن، توام با آينده اي مبهم زندگي مي كنيم. جوامع مختلف </a:t>
            </a:r>
            <a:r>
              <a:rPr lang="fa-IR" sz="2000" dirty="0" smtClean="0"/>
              <a:t>در </a:t>
            </a:r>
            <a:r>
              <a:rPr lang="fa-IR" sz="2000" dirty="0"/>
              <a:t>برابر پديده عدم اطمينان به روشهاي گوناگون از خود واكنش نشان مي دهند. برخي كشورها پديده عدم اطمينان را مي پذيرند كه اين جوامع از خطر روي گردان نيستند، آنان در برابر رفتار و عقايد مخالف بردبار </a:t>
            </a:r>
            <a:r>
              <a:rPr lang="fa-IR" sz="2000" dirty="0" smtClean="0"/>
              <a:t>هستند، این جوامع از نظر اجتناب از عدم اطمینان در سطح</a:t>
            </a: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19</a:t>
            </a:fld>
            <a:endParaRPr lang="en-US" dirty="0"/>
          </a:p>
        </p:txBody>
      </p:sp>
    </p:spTree>
    <p:extLst>
      <p:ext uri="{BB962C8B-B14F-4D97-AF65-F5344CB8AC3E}">
        <p14:creationId xmlns:p14="http://schemas.microsoft.com/office/powerpoint/2010/main" val="158628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pPr marL="0" indent="0">
              <a:buNone/>
            </a:pPr>
            <a:endParaRPr lang="en-US" dirty="0" smtClean="0">
              <a:latin typeface="Besmellah 5" pitchFamily="2" charset="0"/>
            </a:endParaRPr>
          </a:p>
          <a:p>
            <a:pPr marL="0" indent="0">
              <a:buNone/>
            </a:pPr>
            <a:endParaRPr lang="en-US" dirty="0">
              <a:latin typeface="Besmellah 4 " pitchFamily="2" charset="0"/>
            </a:endParaRPr>
          </a:p>
          <a:p>
            <a:pPr marL="0" indent="0">
              <a:buNone/>
            </a:pPr>
            <a:endParaRPr lang="en-US" dirty="0" smtClean="0">
              <a:latin typeface="Besmellah 5" pitchFamily="2" charset="0"/>
            </a:endParaRPr>
          </a:p>
          <a:p>
            <a:pPr marL="0" indent="0">
              <a:buNone/>
            </a:pPr>
            <a:r>
              <a:rPr lang="en-US" dirty="0" smtClean="0">
                <a:latin typeface="Besmellah 5" pitchFamily="2" charset="0"/>
              </a:rPr>
              <a:t>                                  </a:t>
            </a:r>
          </a:p>
        </p:txBody>
      </p:sp>
      <p:sp>
        <p:nvSpPr>
          <p:cNvPr id="7" name="Slide Number Placeholder 6"/>
          <p:cNvSpPr>
            <a:spLocks noGrp="1"/>
          </p:cNvSpPr>
          <p:nvPr>
            <p:ph type="sldNum" sz="quarter" idx="16"/>
          </p:nvPr>
        </p:nvSpPr>
        <p:spPr/>
        <p:txBody>
          <a:bodyPr/>
          <a:lstStyle/>
          <a:p>
            <a:fld id="{D022A6DD-1C55-46BB-9D13-6EE9CF3BE74F}" type="slidenum">
              <a:rPr lang="en-US" smtClean="0"/>
              <a:pPr/>
              <a:t>2</a:t>
            </a:fld>
            <a:endParaRPr lang="en-US" dirty="0"/>
          </a:p>
        </p:txBody>
      </p:sp>
      <p:pic>
        <p:nvPicPr>
          <p:cNvPr id="8" name="Content Placeholder 3" descr="Untitled-1 copy.png"/>
          <p:cNvPicPr>
            <a:picLocks noChangeAspect="1"/>
          </p:cNvPicPr>
          <p:nvPr/>
        </p:nvPicPr>
        <p:blipFill>
          <a:blip r:embed="rId3" cstate="print"/>
          <a:stretch>
            <a:fillRect/>
          </a:stretch>
        </p:blipFill>
        <p:spPr>
          <a:xfrm>
            <a:off x="1629935" y="357166"/>
            <a:ext cx="5585272" cy="60007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920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200" dirty="0"/>
              <a:t>پاييني قرار دارند، يعني افراد بصورت نسبي احساس امنيت مي </a:t>
            </a:r>
            <a:r>
              <a:rPr lang="fa-IR" sz="2200" dirty="0" smtClean="0"/>
              <a:t>كنند(مانند </a:t>
            </a:r>
            <a:r>
              <a:rPr lang="fa-IR" sz="2200" dirty="0"/>
              <a:t>سوئيس). برعكس، افراد جامعه اي كه از نظر اجتناب از پديده عدم اطمينان در سطح بالايي قرار دارد، دچار اضطراب و وحشت شديد مي شوند كه به موجب آن متوسل به راه هايي مي شوند كه بتوانند خطر و عدم اطمينان را به پايين ترين سطح ممكن برسانند، كه در نتيجه قوانين و مقررات رسمي در سازمان ها ايجاد مي شود(مانند ژاپن).</a:t>
            </a:r>
          </a:p>
          <a:p>
            <a:pPr marL="0" indent="0">
              <a:buNone/>
            </a:pPr>
            <a:r>
              <a:rPr lang="fa-IR" sz="2200" b="1" dirty="0" smtClean="0"/>
              <a:t>4) </a:t>
            </a:r>
            <a:r>
              <a:rPr lang="fa-IR" sz="2200" b="1" dirty="0">
                <a:solidFill>
                  <a:srgbClr val="0070C0"/>
                </a:solidFill>
              </a:rPr>
              <a:t>مردسالاري در مقايسه با زن سالاري: </a:t>
            </a:r>
            <a:r>
              <a:rPr lang="fa-IR" sz="2200" dirty="0"/>
              <a:t>هنگامي كه بين نوع كاري كه مرد يا زن بايد انجام دهد تفكيك </a:t>
            </a:r>
            <a:r>
              <a:rPr lang="fa-IR" sz="2200" dirty="0" smtClean="0"/>
              <a:t>قائل </a:t>
            </a:r>
            <a:r>
              <a:rPr lang="fa-IR" sz="2200" dirty="0"/>
              <a:t>مي شويم، هاف استد مدعي است كه توزيع فعاليت به گونه اي است كه مردان عهده دارمشاغلي مي گردند كه بتوانند بهتر ابراز وجود نمايند و به زنان پست هايي داده مي شود كه جنبه خدماتي دارد و مراقبت و نگهداري را بر عهده مي گيرند. در نتيجه، مرد سالاري به جوامعي اطلاق مي شود كه بر مساله ابراز وجود و كسب پول و ثروت و اشياي مادي توجه مي شود و به مساله مراقبت از ديگران اهميت زيادي نمي دهند(مانند ژاپن). بر عكس در جوامع به اصطلاح زن سالار به مساله روابط، توجه به ديگران و كل كيفيت زندگي توجه مي شود(مانند هلند</a:t>
            </a:r>
            <a:r>
              <a:rPr lang="fa-IR" sz="2200" dirty="0" smtClean="0"/>
              <a:t>).</a:t>
            </a:r>
          </a:p>
          <a:p>
            <a:pPr marL="0" indent="0">
              <a:buNone/>
            </a:pPr>
            <a:r>
              <a:rPr lang="fa-IR" sz="2200" b="1" dirty="0" smtClean="0"/>
              <a:t>5) </a:t>
            </a:r>
            <a:r>
              <a:rPr lang="fa-IR" sz="2200" b="1" dirty="0" smtClean="0">
                <a:solidFill>
                  <a:srgbClr val="0070C0"/>
                </a:solidFill>
              </a:rPr>
              <a:t>سو گیری دراز مدت در مقابل سو گیری های کوتاه مدت: </a:t>
            </a:r>
            <a:r>
              <a:rPr lang="fa-IR" sz="2200" dirty="0" smtClean="0"/>
              <a:t>سو گیری های دراز مدت نشان از حفظ سنتها و تغییر پس از پذیرش همگان دارد درحالیکه سو گیری های کوتاه مدت برعکس اسو گیریهای بلند مدت است.</a:t>
            </a:r>
            <a:endParaRPr lang="fa-IR" sz="2200" dirty="0"/>
          </a:p>
          <a:p>
            <a:pPr marL="0" indent="0">
              <a:buNone/>
            </a:pPr>
            <a:endParaRPr lang="fa-IR" sz="2200" dirty="0"/>
          </a:p>
          <a:p>
            <a:pPr marL="0" indent="0">
              <a:buNone/>
            </a:pPr>
            <a:endParaRPr lang="fa-IR" sz="2200" dirty="0"/>
          </a:p>
          <a:p>
            <a:pPr marL="0" indent="0">
              <a:buNone/>
            </a:pPr>
            <a:endParaRPr lang="fa-IR" sz="2200" dirty="0"/>
          </a:p>
          <a:p>
            <a:pPr marL="0" indent="0">
              <a:buNone/>
            </a:pPr>
            <a:endParaRPr lang="fa-IR" sz="2200" dirty="0"/>
          </a:p>
          <a:p>
            <a:pPr marL="0" indent="0">
              <a:buNone/>
            </a:pPr>
            <a:endParaRPr lang="fa-IR" sz="2200" dirty="0"/>
          </a:p>
          <a:p>
            <a:pPr marL="0" indent="0">
              <a:buNone/>
            </a:pPr>
            <a:endParaRPr lang="fa-IR" sz="2200" dirty="0"/>
          </a:p>
          <a:p>
            <a:pPr marL="0" indent="0">
              <a:buNone/>
            </a:pPr>
            <a:endParaRPr lang="fa-IR" sz="22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20</a:t>
            </a:fld>
            <a:endParaRPr lang="en-US" dirty="0"/>
          </a:p>
        </p:txBody>
      </p:sp>
    </p:spTree>
    <p:extLst>
      <p:ext uri="{BB962C8B-B14F-4D97-AF65-F5344CB8AC3E}">
        <p14:creationId xmlns:p14="http://schemas.microsoft.com/office/powerpoint/2010/main" val="335561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2: رفتار سازماني در سطح جهاني</a:t>
            </a:r>
            <a:endParaRPr lang="fa-IR" dirty="0"/>
          </a:p>
        </p:txBody>
      </p:sp>
      <p:sp>
        <p:nvSpPr>
          <p:cNvPr id="5" name="Text Placeholder 4"/>
          <p:cNvSpPr>
            <a:spLocks noGrp="1"/>
          </p:cNvSpPr>
          <p:nvPr>
            <p:ph type="body" sz="quarter" idx="18"/>
          </p:nvPr>
        </p:nvSpPr>
        <p:spPr>
          <a:xfrm>
            <a:off x="251718" y="1556792"/>
            <a:ext cx="8640762" cy="4996408"/>
          </a:xfrm>
        </p:spPr>
        <p:txBody>
          <a:bodyPr/>
          <a:lstStyle/>
          <a:p>
            <a:pPr marL="0" indent="0">
              <a:spcBef>
                <a:spcPts val="1200"/>
              </a:spcBef>
              <a:buNone/>
            </a:pPr>
            <a:r>
              <a:rPr lang="fa-IR" sz="2800" b="1" dirty="0">
                <a:solidFill>
                  <a:srgbClr val="FF0000"/>
                </a:solidFill>
              </a:rPr>
              <a:t>نكات كاربردي براي </a:t>
            </a:r>
            <a:r>
              <a:rPr lang="fa-IR" sz="2800" b="1" dirty="0" smtClean="0">
                <a:solidFill>
                  <a:srgbClr val="FF0000"/>
                </a:solidFill>
              </a:rPr>
              <a:t>مديران:</a:t>
            </a:r>
            <a:endParaRPr lang="fa-IR" sz="2800" b="1" dirty="0">
              <a:solidFill>
                <a:srgbClr val="FF0000"/>
              </a:solidFill>
            </a:endParaRPr>
          </a:p>
          <a:p>
            <a:pPr marL="0" indent="0">
              <a:spcBef>
                <a:spcPts val="1200"/>
              </a:spcBef>
              <a:buNone/>
            </a:pPr>
            <a:r>
              <a:rPr lang="fa-IR" sz="2800" dirty="0"/>
              <a:t>نتايجي كه در اين كتاب ارائه مي شود بر مبناي تحقيقاتي است كه در ايالات متحده آمريكا انجام شده است. اگر </a:t>
            </a:r>
            <a:r>
              <a:rPr lang="fa-IR" sz="2800" dirty="0" smtClean="0"/>
              <a:t>مديران </a:t>
            </a:r>
            <a:r>
              <a:rPr lang="fa-IR" sz="2800" dirty="0"/>
              <a:t>در پي درك رفتار كاركناني هستند كه در ايالات متحده آمريكا تولد يافته و بزرگ شده اند يا در كشورهايي كه داراي ارزشهاي فرهنگي مشابه هستند، در مي يابند كه نبايد فرهنگ ملي را به عنوان عامل يا متغير اصلي به حساب آورد. درك يا پي بردن به اختلاف بين فرهنگ ها به ويژه براي مديراني ارزشمند است كه در كشورهاي آمريكايي و انگليسي زبان به دنيا آمده اند يعني كساني كه مي خواهند در كشور ديگري به كار مشغول شوند، يا كساني كه مي خواهند مديريت سازمان هايي را بر عهده گيرند كه اعضا و افراد آنها داراي فرهنگي متفاوت از فرهنگ خودشان هستند.</a:t>
            </a:r>
          </a:p>
          <a:p>
            <a:pPr marL="0" indent="0">
              <a:spcBef>
                <a:spcPts val="1200"/>
              </a:spcBef>
              <a:buNone/>
            </a:pPr>
            <a:endParaRPr lang="fa-IR" sz="2800" dirty="0"/>
          </a:p>
          <a:p>
            <a:pPr marL="0" indent="0">
              <a:spcBef>
                <a:spcPts val="1200"/>
              </a:spcBef>
              <a:buNone/>
            </a:pPr>
            <a:r>
              <a:rPr lang="fa-IR" sz="2800" dirty="0" smtClean="0"/>
              <a:t> </a:t>
            </a:r>
            <a:endParaRPr lang="fa-IR" sz="2800" dirty="0"/>
          </a:p>
          <a:p>
            <a:pPr marL="0" indent="0">
              <a:spcBef>
                <a:spcPts val="1200"/>
              </a:spcBef>
              <a:buNone/>
            </a:pPr>
            <a:endParaRPr lang="fa-IR" sz="2800" dirty="0"/>
          </a:p>
          <a:p>
            <a:pPr marL="0" indent="0">
              <a:spcBef>
                <a:spcPts val="1200"/>
              </a:spcBef>
              <a:buNone/>
            </a:pPr>
            <a:endParaRPr lang="fa-IR" sz="2800" dirty="0"/>
          </a:p>
          <a:p>
            <a:pPr marL="0" indent="0">
              <a:spcBef>
                <a:spcPts val="1200"/>
              </a:spcBef>
              <a:buNone/>
            </a:pPr>
            <a:endParaRPr lang="fa-IR" sz="28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21</a:t>
            </a:fld>
            <a:endParaRPr lang="en-US" dirty="0"/>
          </a:p>
        </p:txBody>
      </p:sp>
    </p:spTree>
    <p:extLst>
      <p:ext uri="{BB962C8B-B14F-4D97-AF65-F5344CB8AC3E}">
        <p14:creationId xmlns:p14="http://schemas.microsoft.com/office/powerpoint/2010/main" val="4289963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3: مباني رفتار فرد</a:t>
            </a:r>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در اين كتاب، رفتار سازماني مورد مطالعه قرار مي گيرد كه اين موضوع جهت كمك به مديران براي پرورش و </a:t>
            </a:r>
            <a:r>
              <a:rPr lang="fa-IR" sz="2000" dirty="0" smtClean="0"/>
              <a:t>توسعه </a:t>
            </a:r>
            <a:r>
              <a:rPr lang="fa-IR" sz="2000" dirty="0"/>
              <a:t>مهارت هاي لازم در زمينه ارتباط با كاركنان است.</a:t>
            </a:r>
          </a:p>
          <a:p>
            <a:pPr marL="0" indent="0">
              <a:buNone/>
            </a:pPr>
            <a:r>
              <a:rPr lang="fa-IR" sz="2000" dirty="0"/>
              <a:t>رفتار سازماني را مطالعه سيستماتيك عمليات، اقدامات و نگرشهاي افراد سازمان تعريف مي كنيم. يعني مدارك و </a:t>
            </a:r>
            <a:r>
              <a:rPr lang="fa-IR" sz="2000" dirty="0" smtClean="0"/>
              <a:t>شواهد </a:t>
            </a:r>
            <a:r>
              <a:rPr lang="fa-IR" sz="2000" dirty="0"/>
              <a:t>علمي را جايگزين قضاوت هاي شهودي مديران در رابطه با پديده هاي رفتار انساني مي نمائيم. بنابراين نياز به تجزيه و تحليل رفتار سازماني بصورت مرحله به مرحله داريم كه در مرحله اول سطح فردي و سپس گروه و سرانجام سازمان را مورد بررسي قرار مي دهيم. تا درك بيشتر و بهتري از سازمان داشته باشيم.</a:t>
            </a:r>
          </a:p>
          <a:p>
            <a:pPr marL="0" indent="0">
              <a:buNone/>
            </a:pPr>
            <a:r>
              <a:rPr lang="fa-IR" sz="2000" dirty="0"/>
              <a:t>موضوع اين فصل مباني رفتار فرد مي باشد. همانطور كه در فصل اول گفته شد از رشته هاي علمي موثر در </a:t>
            </a:r>
            <a:r>
              <a:rPr lang="fa-IR" sz="2000" dirty="0" smtClean="0"/>
              <a:t>رفتار </a:t>
            </a:r>
            <a:r>
              <a:rPr lang="fa-IR" sz="2000" dirty="0"/>
              <a:t>سازماني فقط روانشناسي در سطح فردي و بقيه در سطح گروه بود. بنابراين براي درك رفتار فرد ابتدا نقشهاي روانشناسي را بررسي مي كنيم كه اين نقشها در چهار دسته نگرش، شخصيت، ادراك و يادگيري مي </a:t>
            </a:r>
            <a:r>
              <a:rPr lang="fa-IR" sz="2000" dirty="0" smtClean="0"/>
              <a:t>باشد.</a:t>
            </a:r>
          </a:p>
          <a:p>
            <a:pPr marL="0" indent="0">
              <a:buNone/>
            </a:pPr>
            <a:r>
              <a:rPr lang="fa-IR" sz="2000" b="1" dirty="0" smtClean="0">
                <a:solidFill>
                  <a:srgbClr val="FF0000"/>
                </a:solidFill>
              </a:rPr>
              <a:t>نگرش</a:t>
            </a:r>
            <a:r>
              <a:rPr lang="en-US" sz="2000" b="1" dirty="0" smtClean="0">
                <a:solidFill>
                  <a:srgbClr val="FF0000"/>
                </a:solidFill>
              </a:rPr>
              <a:t>Attitude:</a:t>
            </a:r>
          </a:p>
          <a:p>
            <a:pPr marL="0" indent="0">
              <a:buNone/>
            </a:pPr>
            <a:r>
              <a:rPr lang="fa-IR" sz="2000" dirty="0"/>
              <a:t>ارزيابي درباره شي، فرد يا رويدادي، (چه مطلوب يا نامطلوب ) نگرش را تشكيل مي دهد مثلا جمله " من كارم را </a:t>
            </a:r>
            <a:r>
              <a:rPr lang="fa-IR" sz="2000" dirty="0" smtClean="0"/>
              <a:t>دوست </a:t>
            </a:r>
            <a:r>
              <a:rPr lang="fa-IR" sz="2000" dirty="0"/>
              <a:t>دارم " نگرش فرد درباره كارش مي باشد</a:t>
            </a:r>
            <a:r>
              <a:rPr lang="fa-IR" sz="2000" dirty="0" smtClean="0"/>
              <a:t>. </a:t>
            </a:r>
            <a:r>
              <a:rPr lang="fa-IR" sz="2000" dirty="0"/>
              <a:t>يك شخص در مورد هزاران شي مي تواند نگرش داشته باشد كه در رفتار سازماني فقط نگرشهاي رضايت شغلي، كار </a:t>
            </a:r>
            <a:r>
              <a:rPr lang="fa-IR" sz="2000" dirty="0" smtClean="0"/>
              <a:t>را </a:t>
            </a:r>
            <a:r>
              <a:rPr lang="fa-IR" sz="2000" dirty="0"/>
              <a:t>معرف خود دانستن(ميزاني كه شخص كار خود را مي شناسد و در آن مشاركت مي نمايد) و </a:t>
            </a:r>
            <a:r>
              <a:rPr lang="fa-IR" sz="2000" dirty="0" smtClean="0"/>
              <a:t>تعهد</a:t>
            </a: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22</a:t>
            </a:fld>
            <a:endParaRPr lang="en-US" dirty="0"/>
          </a:p>
        </p:txBody>
      </p:sp>
    </p:spTree>
    <p:extLst>
      <p:ext uri="{BB962C8B-B14F-4D97-AF65-F5344CB8AC3E}">
        <p14:creationId xmlns:p14="http://schemas.microsoft.com/office/powerpoint/2010/main" val="3719413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251718" y="1371600"/>
            <a:ext cx="8640762" cy="5181600"/>
          </a:xfrm>
        </p:spPr>
        <p:txBody>
          <a:bodyPr/>
          <a:lstStyle/>
          <a:p>
            <a:pPr marL="0" indent="0">
              <a:buNone/>
            </a:pPr>
            <a:r>
              <a:rPr lang="fa-IR" sz="2000" dirty="0" smtClean="0"/>
              <a:t>سازماني(شاخص </a:t>
            </a:r>
            <a:r>
              <a:rPr lang="fa-IR" sz="2000" dirty="0"/>
              <a:t>وفاداري فرد به سازمان مي باشد ) مورد بررسي قرار مي گيرد كه در اين فصل نگرش رضايت شغلي را بررسي مي كنيم</a:t>
            </a:r>
            <a:r>
              <a:rPr lang="fa-IR" sz="2000" dirty="0" smtClean="0"/>
              <a:t>.</a:t>
            </a:r>
          </a:p>
          <a:p>
            <a:pPr marL="0" indent="0">
              <a:buNone/>
            </a:pPr>
            <a:r>
              <a:rPr lang="fa-IR" sz="2000" b="1" dirty="0" smtClean="0">
                <a:solidFill>
                  <a:srgbClr val="FF0000"/>
                </a:solidFill>
              </a:rPr>
              <a:t>1-1) رضایت شغلی</a:t>
            </a:r>
            <a:r>
              <a:rPr lang="en-US" sz="2000" b="1" dirty="0" smtClean="0">
                <a:solidFill>
                  <a:srgbClr val="FF0000"/>
                </a:solidFill>
              </a:rPr>
              <a:t>job satisfaction</a:t>
            </a:r>
          </a:p>
          <a:p>
            <a:pPr marL="0" indent="0">
              <a:buNone/>
            </a:pPr>
            <a:r>
              <a:rPr lang="fa-IR" sz="2000" dirty="0"/>
              <a:t>منظور از رضايت شغلي، نگرش كاركنان در مورد كار مي باشد كه نگرش مثبت بمعناي رضايت شغلي بالا و نگرش </a:t>
            </a:r>
            <a:r>
              <a:rPr lang="fa-IR" sz="2000" dirty="0" smtClean="0"/>
              <a:t>منفي </a:t>
            </a:r>
            <a:r>
              <a:rPr lang="fa-IR" sz="2000" dirty="0"/>
              <a:t>بمعناي رضايت شغلي پائين مي باشد و بطور كلي منظور از نگرش كاركنان همان رضايت شغلي مي باشد.</a:t>
            </a:r>
          </a:p>
          <a:p>
            <a:pPr marL="0" indent="0">
              <a:buNone/>
            </a:pPr>
            <a:r>
              <a:rPr lang="fa-IR" sz="2000" b="1" dirty="0" smtClean="0">
                <a:solidFill>
                  <a:srgbClr val="FF0000"/>
                </a:solidFill>
              </a:rPr>
              <a:t>1-1-1) </a:t>
            </a:r>
            <a:r>
              <a:rPr lang="fa-IR" sz="2000" b="1" dirty="0">
                <a:solidFill>
                  <a:srgbClr val="FF0000"/>
                </a:solidFill>
              </a:rPr>
              <a:t>عوامل تعيين كننده رضايت شغلي:</a:t>
            </a:r>
          </a:p>
          <a:p>
            <a:pPr marL="0" indent="0">
              <a:buNone/>
            </a:pPr>
            <a:r>
              <a:rPr lang="fa-IR" sz="2000" dirty="0" smtClean="0"/>
              <a:t>جهت </a:t>
            </a:r>
            <a:r>
              <a:rPr lang="fa-IR" sz="2000" dirty="0"/>
              <a:t>بررسي رضايت شغلي، بهتر است عواملي كه منجر به رضايت شغلي بالا مي گردد را بشناسم: 1-گيرايي كار </a:t>
            </a:r>
            <a:r>
              <a:rPr lang="fa-IR" sz="2000" dirty="0" smtClean="0"/>
              <a:t>2</a:t>
            </a:r>
            <a:r>
              <a:rPr lang="fa-IR" sz="2000" dirty="0"/>
              <a:t>پاداش بر اساس عدل و مساوات 3-در شرايط كاري حمايت از فرد </a:t>
            </a:r>
            <a:r>
              <a:rPr lang="fa-IR" sz="2000" dirty="0" smtClean="0"/>
              <a:t>4-همكاران</a:t>
            </a:r>
          </a:p>
          <a:p>
            <a:pPr marL="0" indent="0">
              <a:buNone/>
            </a:pPr>
            <a:r>
              <a:rPr lang="fa-IR" sz="2000" dirty="0" smtClean="0"/>
              <a:t>1-1-1-1)گیرایی کار:</a:t>
            </a:r>
          </a:p>
          <a:p>
            <a:pPr marL="0" indent="0">
              <a:buNone/>
            </a:pPr>
            <a:r>
              <a:rPr lang="fa-IR" sz="2000" dirty="0"/>
              <a:t>شغلهايي كه فرصت ارتقا به كارمندان بدهد و كارمندان در نحوه انجام وظايف خود آزادي عمل داشته باشند و در </a:t>
            </a:r>
            <a:r>
              <a:rPr lang="fa-IR" sz="2000" dirty="0" smtClean="0"/>
              <a:t>برابر </a:t>
            </a:r>
            <a:r>
              <a:rPr lang="fa-IR" sz="2000" dirty="0"/>
              <a:t>كارهاي درست، پاداش مناسبي دريافت كنند شغل برايشان گيرا بوده و احساس لذت به آنها خواهد داد</a:t>
            </a:r>
            <a:r>
              <a:rPr lang="fa-IR" sz="2000" dirty="0" smtClean="0"/>
              <a:t>.</a:t>
            </a:r>
            <a:endParaRPr lang="fa-IR" sz="2000" dirty="0"/>
          </a:p>
          <a:p>
            <a:pPr marL="0" indent="0" algn="just">
              <a:buNone/>
            </a:pPr>
            <a:r>
              <a:rPr lang="fa-IR" sz="2000" b="1" dirty="0" smtClean="0">
                <a:solidFill>
                  <a:srgbClr val="FF0000"/>
                </a:solidFill>
              </a:rPr>
              <a:t>-1-1-1-2) پاداش </a:t>
            </a:r>
            <a:r>
              <a:rPr lang="fa-IR" sz="2000" b="1" dirty="0">
                <a:solidFill>
                  <a:srgbClr val="FF0000"/>
                </a:solidFill>
              </a:rPr>
              <a:t>براساس عدل و مساوات:</a:t>
            </a:r>
          </a:p>
          <a:p>
            <a:pPr marL="0" indent="0">
              <a:buNone/>
            </a:pPr>
            <a:r>
              <a:rPr lang="fa-IR" sz="2000" dirty="0"/>
              <a:t>اگر سيستم پرداخت حقوق و سيستم ارتقاء بر اساس مهارت باشد كاركنان احساس رضايت خواهند نمود.</a:t>
            </a:r>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23</a:t>
            </a:fld>
            <a:endParaRPr lang="en-US" dirty="0"/>
          </a:p>
        </p:txBody>
      </p:sp>
    </p:spTree>
    <p:extLst>
      <p:ext uri="{BB962C8B-B14F-4D97-AF65-F5344CB8AC3E}">
        <p14:creationId xmlns:p14="http://schemas.microsoft.com/office/powerpoint/2010/main" val="3404581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b="1" dirty="0" smtClean="0">
                <a:solidFill>
                  <a:srgbClr val="FF0000"/>
                </a:solidFill>
              </a:rPr>
              <a:t>1-1-1-3) </a:t>
            </a:r>
            <a:r>
              <a:rPr lang="fa-IR" sz="2000" b="1" dirty="0">
                <a:solidFill>
                  <a:srgbClr val="FF0000"/>
                </a:solidFill>
              </a:rPr>
              <a:t>حمايت فرد:</a:t>
            </a:r>
          </a:p>
          <a:p>
            <a:pPr marL="0" indent="0">
              <a:buNone/>
            </a:pPr>
            <a:r>
              <a:rPr lang="fa-IR" sz="2000" dirty="0"/>
              <a:t>اگر محيط كار سالم، بي خطر،آرام و تميز و بدون هيچ خدشه اي باشد كاركنان احساس رضايت خواهند داشت</a:t>
            </a:r>
            <a:r>
              <a:rPr lang="fa-IR" sz="2000" dirty="0" smtClean="0"/>
              <a:t>.</a:t>
            </a:r>
          </a:p>
          <a:p>
            <a:pPr marL="0" indent="0">
              <a:buNone/>
            </a:pPr>
            <a:r>
              <a:rPr lang="fa-IR" sz="2000" b="1" dirty="0" smtClean="0">
                <a:solidFill>
                  <a:srgbClr val="FF0000"/>
                </a:solidFill>
              </a:rPr>
              <a:t>1-1-1-4) همکاران:</a:t>
            </a:r>
          </a:p>
          <a:p>
            <a:pPr marL="0" indent="0">
              <a:buNone/>
            </a:pPr>
            <a:r>
              <a:rPr lang="fa-IR" sz="2000" dirty="0"/>
              <a:t>داشتن همكاران صميمي نيازهاي اجتماعي كاركنان را تامين مي كند و منجر به افزايش رضايت شغلي مي گردد</a:t>
            </a:r>
            <a:r>
              <a:rPr lang="fa-IR" sz="2000" dirty="0" smtClean="0"/>
              <a:t>.</a:t>
            </a:r>
          </a:p>
          <a:p>
            <a:pPr marL="0" indent="0">
              <a:buNone/>
            </a:pPr>
            <a:r>
              <a:rPr lang="fa-IR" sz="2000" b="1" dirty="0" smtClean="0">
                <a:solidFill>
                  <a:srgbClr val="FF0000"/>
                </a:solidFill>
              </a:rPr>
              <a:t>1-2) </a:t>
            </a:r>
            <a:r>
              <a:rPr lang="fa-IR" sz="2000" b="1" dirty="0">
                <a:solidFill>
                  <a:srgbClr val="FF0000"/>
                </a:solidFill>
              </a:rPr>
              <a:t>رضايت شغلي و توليد(بهره وري):</a:t>
            </a:r>
          </a:p>
          <a:p>
            <a:pPr marL="0" indent="0">
              <a:buNone/>
            </a:pPr>
            <a:r>
              <a:rPr lang="fa-IR" sz="2000" dirty="0"/>
              <a:t>در گذشته بر اين باور بودند كه كارمندان راضي از شغل، توليد بالاتري خواهند داشت كه امروزه چنين بيان مي شود </a:t>
            </a:r>
            <a:r>
              <a:rPr lang="fa-IR" sz="2000" dirty="0" smtClean="0"/>
              <a:t>كه </a:t>
            </a:r>
            <a:r>
              <a:rPr lang="fa-IR" sz="2000" dirty="0"/>
              <a:t>رضايت شغلي مي تواند بر ميزان توليد و بهره وري اثر مثبت داشته باشد. اما اين اثر چندان زياد نيست؟ ثابت شده است كه بهره وري موجب رضايت شغلي مي گردد اما عكس قضيه نمي تواند چندان درست باشد.</a:t>
            </a:r>
            <a:endParaRPr lang="fa-IR" sz="2000" dirty="0">
              <a:solidFill>
                <a:srgbClr val="FF0000"/>
              </a:solidFill>
            </a:endParaRPr>
          </a:p>
          <a:p>
            <a:pPr marL="0" indent="0">
              <a:buNone/>
            </a:pPr>
            <a:r>
              <a:rPr lang="fa-IR" sz="2000" b="1" dirty="0" smtClean="0">
                <a:solidFill>
                  <a:srgbClr val="FF0000"/>
                </a:solidFill>
              </a:rPr>
              <a:t>1-3) </a:t>
            </a:r>
            <a:r>
              <a:rPr lang="fa-IR" sz="2000" b="1" dirty="0">
                <a:solidFill>
                  <a:srgbClr val="FF0000"/>
                </a:solidFill>
              </a:rPr>
              <a:t>ئوري ناهمساني شناختي</a:t>
            </a:r>
          </a:p>
          <a:p>
            <a:pPr marL="0" indent="0">
              <a:buNone/>
            </a:pPr>
            <a:r>
              <a:rPr lang="fa-IR" sz="2000" dirty="0"/>
              <a:t>تئوري ناهمساني شناختي، هنگامي مطرح مي شود كه بين نگرش و رفتار يك فرد نوعي بي ثباتي مشاهده گردد </a:t>
            </a:r>
            <a:r>
              <a:rPr lang="fa-IR" sz="2000" dirty="0" smtClean="0"/>
              <a:t>و </a:t>
            </a:r>
            <a:r>
              <a:rPr lang="fa-IR" sz="2000" dirty="0"/>
              <a:t>مقصود از تئوري ناهمساني شناختي اين هست كه افراد مي كوشند اين ناهمساني را به حداقل برسانند كه بطور كامل امكان پذير نمي باشد.</a:t>
            </a:r>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24</a:t>
            </a:fld>
            <a:endParaRPr lang="en-US" dirty="0"/>
          </a:p>
        </p:txBody>
      </p:sp>
    </p:spTree>
    <p:extLst>
      <p:ext uri="{BB962C8B-B14F-4D97-AF65-F5344CB8AC3E}">
        <p14:creationId xmlns:p14="http://schemas.microsoft.com/office/powerpoint/2010/main" val="143461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سازگاري بين رفتار و نگرش بستگي به اهميت عوامل ناهمساني دارد كه اين عوامل مي تواند – دستور مفام بالاتر </a:t>
            </a:r>
            <a:r>
              <a:rPr lang="fa-IR" sz="2000" dirty="0" smtClean="0"/>
              <a:t>- </a:t>
            </a:r>
            <a:r>
              <a:rPr lang="fa-IR" sz="2000" dirty="0"/>
              <a:t>ميزان پاداش -... </a:t>
            </a:r>
            <a:r>
              <a:rPr lang="fa-IR" sz="2000" dirty="0" smtClean="0"/>
              <a:t>باشد</a:t>
            </a:r>
          </a:p>
          <a:p>
            <a:pPr marL="0" indent="0">
              <a:buNone/>
            </a:pPr>
            <a:endParaRPr lang="fa-IR" sz="2000" dirty="0"/>
          </a:p>
          <a:p>
            <a:pPr marL="0" indent="0">
              <a:buNone/>
            </a:pPr>
            <a:r>
              <a:rPr lang="fa-IR" sz="2000" b="1" dirty="0" smtClean="0">
                <a:solidFill>
                  <a:srgbClr val="FF0000"/>
                </a:solidFill>
              </a:rPr>
              <a:t>1-4) </a:t>
            </a:r>
            <a:r>
              <a:rPr lang="fa-IR" sz="2000" b="1" dirty="0">
                <a:solidFill>
                  <a:srgbClr val="FF0000"/>
                </a:solidFill>
              </a:rPr>
              <a:t>رابطه نگرش و رفتار:</a:t>
            </a:r>
          </a:p>
          <a:p>
            <a:pPr marL="0" indent="0">
              <a:buNone/>
            </a:pPr>
            <a:r>
              <a:rPr lang="fa-IR" sz="2000" dirty="0"/>
              <a:t>در گذشته چنين مي پنداشتند كه نگرش و رفتار رابطه علي با هم دارند يعني نگرش فرد تعيين كننده كارهايي است </a:t>
            </a:r>
            <a:r>
              <a:rPr lang="fa-IR" sz="2000" dirty="0" smtClean="0"/>
              <a:t>كه </a:t>
            </a:r>
            <a:r>
              <a:rPr lang="fa-IR" sz="2000" dirty="0"/>
              <a:t>انجام مي دهد. اما در سالهاي اخير اين رابطه كه به </a:t>
            </a:r>
            <a:r>
              <a:rPr lang="fa-IR" sz="2000" dirty="0" smtClean="0"/>
              <a:t>اسم </a:t>
            </a:r>
            <a:r>
              <a:rPr lang="en-US" sz="2000" dirty="0"/>
              <a:t>A-B</a:t>
            </a:r>
            <a:r>
              <a:rPr lang="fa-IR" sz="2000" dirty="0" smtClean="0"/>
              <a:t> </a:t>
            </a:r>
            <a:r>
              <a:rPr lang="fa-IR" sz="2000" dirty="0"/>
              <a:t>ناميده مي شود چنين بيان مي كند كه بين اين دو رابطه اي وجود نداشته يا در صورت وجود بسيار كم اهميت </a:t>
            </a:r>
            <a:r>
              <a:rPr lang="fa-IR" sz="2000" dirty="0" smtClean="0"/>
              <a:t>هست</a:t>
            </a:r>
            <a:r>
              <a:rPr lang="fa-IR" sz="2000" dirty="0"/>
              <a:t>. چون فشارهاي اجتماعي افراد را واردا مي كند بگونه اي مغاير با نگرش خود رفتار كند</a:t>
            </a:r>
            <a:r>
              <a:rPr lang="fa-IR" sz="2000" dirty="0" smtClean="0"/>
              <a:t>.</a:t>
            </a:r>
          </a:p>
          <a:p>
            <a:pPr marL="0" indent="0">
              <a:buNone/>
            </a:pPr>
            <a:r>
              <a:rPr lang="fa-IR" sz="2000" b="1" dirty="0" smtClean="0"/>
              <a:t>2) شخصیت </a:t>
            </a:r>
            <a:r>
              <a:rPr lang="en-US" sz="2000" b="1" dirty="0" smtClean="0"/>
              <a:t>personality</a:t>
            </a:r>
            <a:endParaRPr lang="fa-IR" sz="2000" b="1" dirty="0" smtClean="0"/>
          </a:p>
          <a:p>
            <a:pPr marL="0" indent="0">
              <a:buNone/>
            </a:pPr>
            <a:r>
              <a:rPr lang="fa-IR" sz="2000" dirty="0"/>
              <a:t>شخصيت مجموعه اي از ويژگيهاي رواني دو سويه است كه بدان طريق افراد را طبقه بندي مي كنيم</a:t>
            </a:r>
            <a:r>
              <a:rPr lang="fa-IR" sz="2000" dirty="0" smtClean="0"/>
              <a:t>. </a:t>
            </a:r>
            <a:r>
              <a:rPr lang="fa-IR" sz="2000" dirty="0"/>
              <a:t>كه با اين ويژگيها مي توان رفتار فرد را در موقعيتهاي خاص پيش بيني كرد اما اين ويژگيها براي درك رفتار فرد </a:t>
            </a:r>
            <a:r>
              <a:rPr lang="fa-IR" sz="2000" dirty="0" smtClean="0"/>
              <a:t>در </a:t>
            </a:r>
            <a:r>
              <a:rPr lang="fa-IR" sz="2000" dirty="0"/>
              <a:t>سازمان چندان روشن نيست. بدين منظور شاخصهايي براي شناخت تهيه شده است.</a:t>
            </a:r>
          </a:p>
          <a:p>
            <a:pPr marL="0" indent="0">
              <a:buNone/>
            </a:pPr>
            <a:endParaRPr lang="fa-IR" sz="2000" dirty="0"/>
          </a:p>
          <a:p>
            <a:pPr marL="0" indent="0">
              <a:buNone/>
            </a:pPr>
            <a:endParaRPr lang="en-US"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25</a:t>
            </a:fld>
            <a:endParaRPr lang="en-US" dirty="0"/>
          </a:p>
        </p:txBody>
      </p:sp>
    </p:spTree>
    <p:extLst>
      <p:ext uri="{BB962C8B-B14F-4D97-AF65-F5344CB8AC3E}">
        <p14:creationId xmlns:p14="http://schemas.microsoft.com/office/powerpoint/2010/main" val="375980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228600" y="1295400"/>
            <a:ext cx="8640762" cy="5334000"/>
          </a:xfrm>
        </p:spPr>
        <p:txBody>
          <a:bodyPr/>
          <a:lstStyle/>
          <a:p>
            <a:pPr marL="0" indent="0">
              <a:buNone/>
            </a:pPr>
            <a:endParaRPr lang="fa-IR" sz="2000" dirty="0" smtClean="0"/>
          </a:p>
          <a:p>
            <a:pPr marL="0" indent="0">
              <a:buNone/>
            </a:pPr>
            <a:endParaRPr lang="fa-IR" sz="2000" dirty="0"/>
          </a:p>
          <a:p>
            <a:pPr marL="0" indent="0">
              <a:buNone/>
            </a:pPr>
            <a:endParaRPr lang="fa-IR" sz="2000" dirty="0" smtClean="0"/>
          </a:p>
          <a:p>
            <a:pPr marL="0" indent="0">
              <a:buNone/>
            </a:pPr>
            <a:endParaRPr lang="fa-IR" sz="2000" dirty="0"/>
          </a:p>
          <a:p>
            <a:pPr marL="0" indent="0">
              <a:buNone/>
            </a:pPr>
            <a:endParaRPr lang="fa-IR" sz="2000" dirty="0" smtClean="0"/>
          </a:p>
          <a:p>
            <a:pPr marL="0" indent="0">
              <a:buNone/>
            </a:pPr>
            <a:r>
              <a:rPr lang="fa-IR" sz="2000" b="1" dirty="0" smtClean="0">
                <a:solidFill>
                  <a:srgbClr val="FF0000"/>
                </a:solidFill>
              </a:rPr>
              <a:t>2-1) </a:t>
            </a:r>
            <a:r>
              <a:rPr lang="fa-IR" sz="2000" b="1" dirty="0">
                <a:solidFill>
                  <a:srgbClr val="FF0000"/>
                </a:solidFill>
              </a:rPr>
              <a:t>شاخص مايرز-بريگز:</a:t>
            </a:r>
          </a:p>
          <a:p>
            <a:pPr marL="0" indent="0">
              <a:buNone/>
            </a:pPr>
            <a:r>
              <a:rPr lang="fa-IR" sz="2000" dirty="0"/>
              <a:t>از هر فرد 100 سوال شخصيتي پرسيده مي شود كه فرد درباره نوع احساسي كه در يك وضع خاص قرار مي گيرد </a:t>
            </a:r>
            <a:r>
              <a:rPr lang="fa-IR" sz="2000" dirty="0" smtClean="0"/>
              <a:t>به </a:t>
            </a:r>
            <a:r>
              <a:rPr lang="fa-IR" sz="2000" dirty="0"/>
              <a:t>سوالات پاسخ داده و با بررسي پاسخها، ويژگيهاي فرد مشخص مي </a:t>
            </a:r>
            <a:r>
              <a:rPr lang="fa-IR" sz="2000" dirty="0" smtClean="0"/>
              <a:t>گردد. </a:t>
            </a:r>
            <a:r>
              <a:rPr lang="fa-IR" sz="2000" dirty="0"/>
              <a:t>با تركيب اين ويژگيها، پنج ويژگي شخصيتي اصلي را بقرار ذيل معرفي مي كنند</a:t>
            </a:r>
            <a:r>
              <a:rPr lang="fa-IR" sz="2000" dirty="0" smtClean="0"/>
              <a:t>.</a:t>
            </a:r>
          </a:p>
          <a:p>
            <a:pPr marL="0" indent="0">
              <a:buNone/>
            </a:pPr>
            <a:r>
              <a:rPr lang="fa-IR" sz="2000" b="1" dirty="0" smtClean="0"/>
              <a:t>2-1-1) </a:t>
            </a:r>
            <a:r>
              <a:rPr lang="fa-IR" sz="2000" b="1" dirty="0">
                <a:solidFill>
                  <a:srgbClr val="FF0000"/>
                </a:solidFill>
              </a:rPr>
              <a:t>برونگرا: </a:t>
            </a:r>
            <a:r>
              <a:rPr lang="fa-IR" sz="2000" dirty="0"/>
              <a:t>افرادي هستند كه پيوسته ابراز نظر مي كنند</a:t>
            </a:r>
            <a:r>
              <a:rPr lang="fa-IR" sz="2000" dirty="0" smtClean="0"/>
              <a:t>.</a:t>
            </a:r>
          </a:p>
          <a:p>
            <a:pPr marL="0" indent="0">
              <a:buNone/>
            </a:pPr>
            <a:r>
              <a:rPr lang="fa-IR" sz="2000" b="1" dirty="0" smtClean="0"/>
              <a:t>2-1-2) </a:t>
            </a:r>
            <a:r>
              <a:rPr lang="fa-IR" sz="2000" b="1" dirty="0">
                <a:solidFill>
                  <a:srgbClr val="FF0000"/>
                </a:solidFill>
              </a:rPr>
              <a:t>سازشكار</a:t>
            </a:r>
            <a:r>
              <a:rPr lang="fa-IR" sz="2000" b="1" dirty="0" smtClean="0">
                <a:solidFill>
                  <a:srgbClr val="FF0000"/>
                </a:solidFill>
              </a:rPr>
              <a:t>: </a:t>
            </a:r>
            <a:r>
              <a:rPr lang="fa-IR" sz="2000" dirty="0" smtClean="0"/>
              <a:t>اين </a:t>
            </a:r>
            <a:r>
              <a:rPr lang="fa-IR" sz="2000" dirty="0"/>
              <a:t>افراد داراي روح همكاري،قابل اعتماد و از نظر فطرت خوب هستند</a:t>
            </a:r>
            <a:r>
              <a:rPr lang="fa-IR" sz="2000" dirty="0" smtClean="0"/>
              <a:t>.</a:t>
            </a:r>
          </a:p>
          <a:p>
            <a:pPr marL="0" indent="0">
              <a:buNone/>
            </a:pPr>
            <a:r>
              <a:rPr lang="fa-IR" sz="2000" b="1" dirty="0" smtClean="0"/>
              <a:t>2-1-3) </a:t>
            </a:r>
            <a:r>
              <a:rPr lang="fa-IR" sz="2000" b="1" dirty="0">
                <a:solidFill>
                  <a:srgbClr val="FF0000"/>
                </a:solidFill>
              </a:rPr>
              <a:t>با وجدان</a:t>
            </a:r>
            <a:r>
              <a:rPr lang="fa-IR" sz="2000" b="1" dirty="0" smtClean="0">
                <a:solidFill>
                  <a:srgbClr val="FF0000"/>
                </a:solidFill>
              </a:rPr>
              <a:t>: </a:t>
            </a:r>
            <a:r>
              <a:rPr lang="fa-IR" sz="2000" dirty="0" smtClean="0"/>
              <a:t>اين </a:t>
            </a:r>
            <a:r>
              <a:rPr lang="fa-IR" sz="2000" dirty="0"/>
              <a:t>افراد مسئوليت پذير، وابسته و هدفگرا مي باشند</a:t>
            </a:r>
            <a:r>
              <a:rPr lang="fa-IR" sz="2000" dirty="0" smtClean="0"/>
              <a:t>.</a:t>
            </a:r>
          </a:p>
          <a:p>
            <a:pPr marL="0" indent="0">
              <a:buNone/>
            </a:pPr>
            <a:r>
              <a:rPr lang="fa-IR" sz="2000" b="1" dirty="0" smtClean="0"/>
              <a:t>2-1-4) </a:t>
            </a:r>
            <a:r>
              <a:rPr lang="fa-IR" sz="2000" b="1" dirty="0">
                <a:solidFill>
                  <a:srgbClr val="FF0000"/>
                </a:solidFill>
              </a:rPr>
              <a:t>از نظر احساسات با ثبات: </a:t>
            </a:r>
            <a:r>
              <a:rPr lang="fa-IR" sz="2000" dirty="0"/>
              <a:t>اين افراد آرام و علاقه مند، در برابر تنش احساس امنيت مي كنند.</a:t>
            </a:r>
          </a:p>
          <a:p>
            <a:pPr marL="0" indent="0">
              <a:buNone/>
            </a:pPr>
            <a:r>
              <a:rPr lang="fa-IR" sz="2000" b="1" dirty="0" smtClean="0"/>
              <a:t>2-1-5) ب</a:t>
            </a:r>
            <a:r>
              <a:rPr lang="fa-IR" sz="2000" b="1" dirty="0" smtClean="0">
                <a:solidFill>
                  <a:srgbClr val="FF0000"/>
                </a:solidFill>
              </a:rPr>
              <a:t>ا </a:t>
            </a:r>
            <a:r>
              <a:rPr lang="fa-IR" sz="2000" b="1" dirty="0">
                <a:solidFill>
                  <a:srgbClr val="FF0000"/>
                </a:solidFill>
              </a:rPr>
              <a:t>آغوش باز تجربه مي آموزند: </a:t>
            </a:r>
            <a:r>
              <a:rPr lang="fa-IR" sz="2000" dirty="0"/>
              <a:t>اين افراد خيال پرداز بوده و از نظر احساسات هنرگرا و اهل تعقل و </a:t>
            </a:r>
            <a:r>
              <a:rPr lang="fa-IR" sz="2000" dirty="0" smtClean="0"/>
              <a:t>تفكر </a:t>
            </a:r>
            <a:r>
              <a:rPr lang="fa-IR" sz="2000" dirty="0"/>
              <a:t>مي باشند.</a:t>
            </a:r>
          </a:p>
          <a:p>
            <a:pPr marL="0" indent="0">
              <a:buNone/>
            </a:pPr>
            <a:endParaRPr lang="fa-IR" sz="2000" dirty="0"/>
          </a:p>
          <a:p>
            <a:pPr marL="0" indent="0">
              <a:buNone/>
            </a:pPr>
            <a:endParaRPr lang="fa-IR" sz="2000" dirty="0"/>
          </a:p>
        </p:txBody>
      </p:sp>
      <p:graphicFrame>
        <p:nvGraphicFramePr>
          <p:cNvPr id="6" name="Table 5"/>
          <p:cNvGraphicFramePr>
            <a:graphicFrameLocks noGrp="1"/>
          </p:cNvGraphicFramePr>
          <p:nvPr>
            <p:extLst>
              <p:ext uri="{D42A27DB-BD31-4B8C-83A1-F6EECF244321}">
                <p14:modId xmlns:p14="http://schemas.microsoft.com/office/powerpoint/2010/main" val="998031059"/>
              </p:ext>
            </p:extLst>
          </p:nvPr>
        </p:nvGraphicFramePr>
        <p:xfrm>
          <a:off x="1600200" y="1371600"/>
          <a:ext cx="6096000" cy="1483360"/>
        </p:xfrm>
        <a:graphic>
          <a:graphicData uri="http://schemas.openxmlformats.org/drawingml/2006/table">
            <a:tbl>
              <a:tblPr rtl="1" firstRow="1" bandRow="1">
                <a:tableStyleId>{D7AC3CCA-C797-4891-BE02-D94E43425B78}</a:tableStyleId>
              </a:tblPr>
              <a:tblGrid>
                <a:gridCol w="3048000"/>
                <a:gridCol w="3048000"/>
              </a:tblGrid>
              <a:tr h="370840">
                <a:tc>
                  <a:txBody>
                    <a:bodyPr/>
                    <a:lstStyle/>
                    <a:p>
                      <a:pPr rtl="1"/>
                      <a:r>
                        <a:rPr lang="fa-IR" b="0" dirty="0" smtClean="0"/>
                        <a:t>خوددار</a:t>
                      </a:r>
                      <a:endParaRPr lang="fa-IR" b="0" dirty="0"/>
                    </a:p>
                  </a:txBody>
                  <a:tcPr/>
                </a:tc>
                <a:tc>
                  <a:txBody>
                    <a:bodyPr/>
                    <a:lstStyle/>
                    <a:p>
                      <a:pPr rtl="1"/>
                      <a:r>
                        <a:rPr lang="fa-IR" b="0" dirty="0" smtClean="0"/>
                        <a:t>متجاوز</a:t>
                      </a:r>
                      <a:endParaRPr lang="fa-IR" b="0" dirty="0"/>
                    </a:p>
                  </a:txBody>
                  <a:tcPr/>
                </a:tc>
              </a:tr>
              <a:tr h="370840">
                <a:tc>
                  <a:txBody>
                    <a:bodyPr/>
                    <a:lstStyle/>
                    <a:p>
                      <a:pPr rtl="1"/>
                      <a:r>
                        <a:rPr lang="fa-IR" dirty="0" smtClean="0"/>
                        <a:t>کم هوش</a:t>
                      </a:r>
                      <a:endParaRPr lang="fa-IR" dirty="0"/>
                    </a:p>
                  </a:txBody>
                  <a:tcPr/>
                </a:tc>
                <a:tc>
                  <a:txBody>
                    <a:bodyPr/>
                    <a:lstStyle/>
                    <a:p>
                      <a:pPr rtl="1"/>
                      <a:r>
                        <a:rPr lang="fa-IR" dirty="0" smtClean="0"/>
                        <a:t>با هوش</a:t>
                      </a:r>
                      <a:endParaRPr lang="fa-IR" dirty="0"/>
                    </a:p>
                  </a:txBody>
                  <a:tcPr/>
                </a:tc>
              </a:tr>
              <a:tr h="370840">
                <a:tc>
                  <a:txBody>
                    <a:bodyPr/>
                    <a:lstStyle/>
                    <a:p>
                      <a:pPr rtl="1"/>
                      <a:r>
                        <a:rPr lang="fa-IR" dirty="0" smtClean="0"/>
                        <a:t>احساساتی</a:t>
                      </a:r>
                      <a:endParaRPr lang="fa-IR" dirty="0"/>
                    </a:p>
                  </a:txBody>
                  <a:tcPr/>
                </a:tc>
                <a:tc>
                  <a:txBody>
                    <a:bodyPr/>
                    <a:lstStyle/>
                    <a:p>
                      <a:pPr rtl="1"/>
                      <a:r>
                        <a:rPr lang="fa-IR" dirty="0" smtClean="0"/>
                        <a:t>پایدار</a:t>
                      </a:r>
                      <a:endParaRPr lang="fa-IR" dirty="0"/>
                    </a:p>
                  </a:txBody>
                  <a:tcPr/>
                </a:tc>
              </a:tr>
              <a:tr h="370840">
                <a:tc>
                  <a:txBody>
                    <a:bodyPr/>
                    <a:lstStyle/>
                    <a:p>
                      <a:pPr rtl="1"/>
                      <a:r>
                        <a:rPr lang="fa-IR" dirty="0" smtClean="0"/>
                        <a:t>سلطه پذیر</a:t>
                      </a:r>
                      <a:endParaRPr lang="fa-IR" dirty="0"/>
                    </a:p>
                  </a:txBody>
                  <a:tcPr/>
                </a:tc>
                <a:tc>
                  <a:txBody>
                    <a:bodyPr/>
                    <a:lstStyle/>
                    <a:p>
                      <a:pPr rtl="1"/>
                      <a:r>
                        <a:rPr lang="fa-IR" dirty="0" smtClean="0"/>
                        <a:t>سلطه گر</a:t>
                      </a:r>
                      <a:endParaRPr lang="fa-IR" dirty="0"/>
                    </a:p>
                  </a:txBody>
                  <a:tcPr/>
                </a:tc>
              </a:tr>
            </a:tbl>
          </a:graphicData>
        </a:graphic>
      </p:graphicFrame>
      <p:sp>
        <p:nvSpPr>
          <p:cNvPr id="7" name="Slide Number Placeholder 6"/>
          <p:cNvSpPr>
            <a:spLocks noGrp="1"/>
          </p:cNvSpPr>
          <p:nvPr>
            <p:ph type="sldNum" sz="quarter" idx="16"/>
          </p:nvPr>
        </p:nvSpPr>
        <p:spPr/>
        <p:txBody>
          <a:bodyPr/>
          <a:lstStyle/>
          <a:p>
            <a:fld id="{D022A6DD-1C55-46BB-9D13-6EE9CF3BE74F}" type="slidenum">
              <a:rPr lang="en-US" smtClean="0"/>
              <a:pPr/>
              <a:t>26</a:t>
            </a:fld>
            <a:endParaRPr lang="en-US" dirty="0"/>
          </a:p>
        </p:txBody>
      </p:sp>
    </p:spTree>
    <p:extLst>
      <p:ext uri="{BB962C8B-B14F-4D97-AF65-F5344CB8AC3E}">
        <p14:creationId xmlns:p14="http://schemas.microsoft.com/office/powerpoint/2010/main" val="2891228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76200" y="1295400"/>
            <a:ext cx="8991600" cy="5410200"/>
          </a:xfrm>
        </p:spPr>
        <p:txBody>
          <a:bodyPr/>
          <a:lstStyle/>
          <a:p>
            <a:pPr marL="0" indent="0">
              <a:buNone/>
            </a:pPr>
            <a:r>
              <a:rPr lang="fa-IR" sz="2000" dirty="0"/>
              <a:t>كساني كه برونگرا، احساساتي، اهل تفكر و انديشيدن باشند در گروهي قرار مي گيرند كه ما آنها را اصول </a:t>
            </a:r>
            <a:r>
              <a:rPr lang="fa-IR" sz="2000" dirty="0" smtClean="0"/>
              <a:t>گرا مي‌ناميم.</a:t>
            </a:r>
          </a:p>
          <a:p>
            <a:pPr marL="0" indent="0">
              <a:buNone/>
            </a:pPr>
            <a:r>
              <a:rPr lang="fa-IR" sz="2000" b="1" dirty="0" smtClean="0">
                <a:solidFill>
                  <a:srgbClr val="FF0000"/>
                </a:solidFill>
              </a:rPr>
              <a:t>2-2) </a:t>
            </a:r>
            <a:r>
              <a:rPr lang="fa-IR" sz="2000" b="1" dirty="0">
                <a:solidFill>
                  <a:srgbClr val="FF0000"/>
                </a:solidFill>
              </a:rPr>
              <a:t>ساير ويژگيهاي شخصيتي:</a:t>
            </a:r>
          </a:p>
          <a:p>
            <a:pPr marL="0" indent="0">
              <a:buNone/>
            </a:pPr>
            <a:r>
              <a:rPr lang="fa-IR" sz="2000" dirty="0"/>
              <a:t>پنج ويژگي شخصيتي فرعي را نيز برشمرده اند كه مي توان بدان وسيله رفتار فرد را در سازمان پيش بيني و توجيه </a:t>
            </a:r>
            <a:r>
              <a:rPr lang="fa-IR" sz="2000" dirty="0" smtClean="0"/>
              <a:t>كرد </a:t>
            </a:r>
            <a:r>
              <a:rPr lang="fa-IR" sz="2000" dirty="0"/>
              <a:t>كه عبارتند از:</a:t>
            </a:r>
          </a:p>
          <a:p>
            <a:pPr marL="0" indent="0">
              <a:buNone/>
            </a:pPr>
            <a:r>
              <a:rPr lang="fa-IR" sz="2000" dirty="0"/>
              <a:t>كانون كنترل - خودكامگي – ماكياولي </a:t>
            </a:r>
            <a:r>
              <a:rPr lang="fa-IR" sz="2000" dirty="0" smtClean="0"/>
              <a:t>گري- </a:t>
            </a:r>
            <a:r>
              <a:rPr lang="fa-IR" sz="2000" dirty="0"/>
              <a:t>سازش با عوامل محيطي – خطر پذيري</a:t>
            </a:r>
          </a:p>
          <a:p>
            <a:pPr marL="0" indent="0">
              <a:buNone/>
            </a:pPr>
            <a:r>
              <a:rPr lang="fa-IR" sz="2000" b="1" dirty="0" smtClean="0">
                <a:solidFill>
                  <a:srgbClr val="FF0000"/>
                </a:solidFill>
              </a:rPr>
              <a:t>2-1-1) کانون کنترل( </a:t>
            </a:r>
            <a:r>
              <a:rPr lang="en-US" sz="2000" b="1" dirty="0" smtClean="0">
                <a:solidFill>
                  <a:srgbClr val="FF0000"/>
                </a:solidFill>
              </a:rPr>
              <a:t>locus of control</a:t>
            </a:r>
            <a:r>
              <a:rPr lang="fa-IR" sz="2000" b="1" dirty="0" smtClean="0">
                <a:solidFill>
                  <a:srgbClr val="FF0000"/>
                </a:solidFill>
              </a:rPr>
              <a:t>)</a:t>
            </a:r>
          </a:p>
          <a:p>
            <a:pPr marL="0" indent="0">
              <a:buNone/>
            </a:pPr>
            <a:r>
              <a:rPr lang="fa-IR" sz="2000" dirty="0"/>
              <a:t>افراد خودكامه بر اين باورند كه بايد در سازمان اختلاف طبقاتي و قدرت وجود داشته باشد كه خصوصيات اين افراد </a:t>
            </a:r>
            <a:r>
              <a:rPr lang="fa-IR" sz="2000" dirty="0" smtClean="0"/>
              <a:t>بقرار </a:t>
            </a:r>
            <a:r>
              <a:rPr lang="fa-IR" sz="2000" dirty="0"/>
              <a:t>ذيل مي باشد.</a:t>
            </a:r>
            <a:endParaRPr lang="fa-IR" sz="2000" dirty="0">
              <a:solidFill>
                <a:srgbClr val="FF0000"/>
              </a:solidFill>
            </a:endParaRPr>
          </a:p>
          <a:p>
            <a:pPr marL="0" indent="0">
              <a:buNone/>
            </a:pPr>
            <a:r>
              <a:rPr lang="fa-IR" sz="2000" dirty="0" smtClean="0"/>
              <a:t>2-2-2-1) بسیار دقیق هستند. </a:t>
            </a:r>
          </a:p>
          <a:p>
            <a:pPr marL="0" indent="0">
              <a:buNone/>
            </a:pPr>
            <a:r>
              <a:rPr lang="fa-IR" sz="2000" dirty="0" smtClean="0"/>
              <a:t> 2-2-2-2) در مورد دیگران قضاوت می کنند.</a:t>
            </a:r>
          </a:p>
          <a:p>
            <a:pPr marL="0" indent="0">
              <a:buNone/>
            </a:pPr>
            <a:r>
              <a:rPr lang="fa-IR" sz="2000" dirty="0" smtClean="0"/>
              <a:t>2-2-2-3) نسبت به مقامات بالاتر احساس كوچكي مي كنند.</a:t>
            </a:r>
          </a:p>
          <a:p>
            <a:pPr marL="0" indent="0">
              <a:buNone/>
            </a:pPr>
            <a:r>
              <a:rPr lang="fa-IR" sz="2000" dirty="0" smtClean="0"/>
              <a:t>2-2-2-4) به چیزی اعتماد ندارند.</a:t>
            </a:r>
          </a:p>
          <a:p>
            <a:pPr marL="0" indent="0">
              <a:buNone/>
            </a:pPr>
            <a:r>
              <a:rPr lang="fa-IR" sz="2000" dirty="0" smtClean="0"/>
              <a:t>2-2-2-6) در برابر پدیده تغییر به شدت مقاومت می کنند.</a:t>
            </a:r>
          </a:p>
          <a:p>
            <a:pPr marL="0" indent="0">
              <a:buNone/>
            </a:pPr>
            <a:r>
              <a:rPr lang="fa-IR" sz="2000" dirty="0"/>
              <a:t>اين افراد در كارهايي كه لازم است قواعد و قوانين بطور كامل رعايت گردد موفق بوده و خوب از عهده آن بر </a:t>
            </a:r>
            <a:r>
              <a:rPr lang="fa-IR" sz="2000" dirty="0" smtClean="0"/>
              <a:t>مي‌آيند</a:t>
            </a:r>
            <a:r>
              <a:rPr lang="fa-IR" sz="2000" dirty="0"/>
              <a:t>.</a:t>
            </a:r>
            <a:endParaRPr lang="fa-IR" sz="2000" dirty="0" smtClean="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27</a:t>
            </a:fld>
            <a:endParaRPr lang="en-US" dirty="0"/>
          </a:p>
        </p:txBody>
      </p:sp>
    </p:spTree>
    <p:extLst>
      <p:ext uri="{BB962C8B-B14F-4D97-AF65-F5344CB8AC3E}">
        <p14:creationId xmlns:p14="http://schemas.microsoft.com/office/powerpoint/2010/main" val="168841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152400" y="1295400"/>
            <a:ext cx="8839200" cy="5334000"/>
          </a:xfrm>
        </p:spPr>
        <p:txBody>
          <a:bodyPr/>
          <a:lstStyle/>
          <a:p>
            <a:pPr marL="0" indent="0">
              <a:buNone/>
            </a:pPr>
            <a:r>
              <a:rPr lang="fa-IR" sz="2200" b="1" dirty="0" smtClean="0">
                <a:solidFill>
                  <a:srgbClr val="FF0000"/>
                </a:solidFill>
              </a:rPr>
              <a:t>2-2-3) ماکیاولگری</a:t>
            </a:r>
          </a:p>
          <a:p>
            <a:pPr marL="0" indent="0">
              <a:buNone/>
            </a:pPr>
            <a:r>
              <a:rPr lang="fa-IR" sz="2200" dirty="0"/>
              <a:t>اين افراد تمايل شديدي دارند كه از طريق هدف وسيله را توجيه كنند. براي پرسش، آيا كاركنان داراي شخصيت </a:t>
            </a:r>
            <a:r>
              <a:rPr lang="fa-IR" sz="2200" dirty="0" smtClean="0"/>
              <a:t>ماكيا </a:t>
            </a:r>
            <a:r>
              <a:rPr lang="fa-IR" sz="2200" dirty="0"/>
              <a:t>ولي گري، كاركنان خوبي بحساب مي آيند؟ چنين بايستي پاسخ داد كه بنوع كار بستگي دارد. و در شغلهايي كه </a:t>
            </a:r>
            <a:r>
              <a:rPr lang="fa-IR" sz="2200" dirty="0" smtClean="0"/>
              <a:t>به </a:t>
            </a:r>
            <a:r>
              <a:rPr lang="fa-IR" sz="2200" dirty="0"/>
              <a:t>مذاكره و چانه زني در سطح بالا نياز باشد افراد ماكيا ولي گري بهتر خواهند بود</a:t>
            </a:r>
            <a:r>
              <a:rPr lang="fa-IR" sz="2200" dirty="0" smtClean="0"/>
              <a:t>.</a:t>
            </a:r>
          </a:p>
          <a:p>
            <a:pPr marL="0" indent="0">
              <a:buNone/>
            </a:pPr>
            <a:r>
              <a:rPr lang="fa-IR" sz="2200" b="1" dirty="0" smtClean="0">
                <a:solidFill>
                  <a:srgbClr val="FF0000"/>
                </a:solidFill>
              </a:rPr>
              <a:t>2-2-4) </a:t>
            </a:r>
            <a:r>
              <a:rPr lang="fa-IR" sz="2200" b="1" dirty="0">
                <a:solidFill>
                  <a:srgbClr val="FF0000"/>
                </a:solidFill>
              </a:rPr>
              <a:t>سازش با عوامل محيطي</a:t>
            </a:r>
            <a:r>
              <a:rPr lang="fa-IR" sz="2200" b="1" dirty="0" smtClean="0">
                <a:solidFill>
                  <a:srgbClr val="FF0000"/>
                </a:solidFill>
              </a:rPr>
              <a:t>:</a:t>
            </a:r>
          </a:p>
          <a:p>
            <a:pPr marL="0" indent="0">
              <a:buNone/>
            </a:pPr>
            <a:r>
              <a:rPr lang="fa-IR" sz="2200" dirty="0"/>
              <a:t>افرادي كه بهتر بتوانند خود را با محيط وفق دهند ثبات رفتاري نداشته و مي توانند در شرايط گوناگون </a:t>
            </a:r>
            <a:r>
              <a:rPr lang="fa-IR" sz="2200" dirty="0" smtClean="0"/>
              <a:t>رفتارهاي </a:t>
            </a:r>
            <a:r>
              <a:rPr lang="fa-IR" sz="2200" dirty="0"/>
              <a:t>مختلفي داشته باشند و حقيقت خويش را هميشه پنهان نگه دارند و اين گروه به علائم و اشاره هاي خارجي </a:t>
            </a:r>
            <a:r>
              <a:rPr lang="fa-IR" sz="2200" dirty="0" smtClean="0"/>
              <a:t>توجهي </a:t>
            </a:r>
            <a:r>
              <a:rPr lang="fa-IR" sz="2200" dirty="0"/>
              <a:t>دقيق مي نمايند</a:t>
            </a:r>
            <a:r>
              <a:rPr lang="fa-IR" sz="2200" dirty="0" smtClean="0"/>
              <a:t>. </a:t>
            </a:r>
            <a:r>
              <a:rPr lang="fa-IR" sz="2200" dirty="0"/>
              <a:t>در مقابل افرادي هستند كه براحتي خود را با شرايط محيط وفق نمي دهند و از نظر رفتاري داراي ثبات رويه هستند</a:t>
            </a:r>
            <a:r>
              <a:rPr lang="fa-IR" sz="2200" dirty="0" smtClean="0"/>
              <a:t>. </a:t>
            </a:r>
            <a:r>
              <a:rPr lang="fa-IR" sz="2200" dirty="0"/>
              <a:t>افراد سازشكار بهنگام سياستگذاري سازمان مي توانند نقشي مهم بر عهده بگيرند زيرا مي توانند در رويارويي با </a:t>
            </a:r>
            <a:r>
              <a:rPr lang="fa-IR" sz="2200" dirty="0" smtClean="0"/>
              <a:t>مخاطبان </a:t>
            </a:r>
            <a:r>
              <a:rPr lang="fa-IR" sz="2200" dirty="0"/>
              <a:t>مختلف به شكلهاي مختلف درآيند</a:t>
            </a:r>
            <a:r>
              <a:rPr lang="fa-IR" sz="2200" dirty="0" smtClean="0"/>
              <a:t>.</a:t>
            </a:r>
          </a:p>
          <a:p>
            <a:pPr marL="0" indent="0">
              <a:buNone/>
            </a:pPr>
            <a:r>
              <a:rPr lang="fa-IR" sz="2200" b="1" dirty="0" smtClean="0">
                <a:solidFill>
                  <a:srgbClr val="FF0000"/>
                </a:solidFill>
              </a:rPr>
              <a:t>2-2-5) خطر پذیری:</a:t>
            </a:r>
          </a:p>
          <a:p>
            <a:pPr marL="0" indent="0">
              <a:buNone/>
            </a:pPr>
            <a:r>
              <a:rPr lang="fa-IR" sz="2200" dirty="0"/>
              <a:t>افراد خطر پذير بسرعت تصميم مي گيرند و از اطلاعات كمتري براي تصميم گيري استفاده مي كنند مشاغلي </a:t>
            </a:r>
            <a:r>
              <a:rPr lang="fa-IR" sz="2200" dirty="0" smtClean="0"/>
              <a:t>همچون </a:t>
            </a:r>
            <a:r>
              <a:rPr lang="fa-IR" sz="2200" dirty="0"/>
              <a:t>كارگزاران بورس،مناسب اين افراد هست</a:t>
            </a:r>
            <a:r>
              <a:rPr lang="fa-IR" sz="2200" dirty="0" smtClean="0"/>
              <a:t>.</a:t>
            </a:r>
          </a:p>
        </p:txBody>
      </p:sp>
      <p:sp>
        <p:nvSpPr>
          <p:cNvPr id="6" name="Slide Number Placeholder 5"/>
          <p:cNvSpPr>
            <a:spLocks noGrp="1"/>
          </p:cNvSpPr>
          <p:nvPr>
            <p:ph type="sldNum" sz="quarter" idx="16"/>
          </p:nvPr>
        </p:nvSpPr>
        <p:spPr/>
        <p:txBody>
          <a:bodyPr/>
          <a:lstStyle/>
          <a:p>
            <a:fld id="{D022A6DD-1C55-46BB-9D13-6EE9CF3BE74F}" type="slidenum">
              <a:rPr lang="en-US" smtClean="0"/>
              <a:pPr/>
              <a:t>28</a:t>
            </a:fld>
            <a:endParaRPr lang="en-US" dirty="0"/>
          </a:p>
        </p:txBody>
      </p:sp>
    </p:spTree>
    <p:extLst>
      <p:ext uri="{BB962C8B-B14F-4D97-AF65-F5344CB8AC3E}">
        <p14:creationId xmlns:p14="http://schemas.microsoft.com/office/powerpoint/2010/main" val="370395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smtClean="0">
                <a:solidFill>
                  <a:srgbClr val="FF0000"/>
                </a:solidFill>
              </a:rPr>
              <a:t>2-3) تحقیقات جدید:</a:t>
            </a:r>
          </a:p>
          <a:p>
            <a:pPr marL="0" indent="0">
              <a:buNone/>
            </a:pPr>
            <a:r>
              <a:rPr lang="fa-IR" sz="2000" dirty="0" smtClean="0"/>
              <a:t>با </a:t>
            </a:r>
            <a:r>
              <a:rPr lang="fa-IR" sz="2000" dirty="0"/>
              <a:t>تحقيقات به اين نتيجه رسيدند كه افراد با شخصيتهاي گوناگون را مي توان در شغلهاي متناسب با شخصيتشان </a:t>
            </a:r>
            <a:r>
              <a:rPr lang="fa-IR" sz="2000" dirty="0" smtClean="0"/>
              <a:t>بكار </a:t>
            </a:r>
            <a:r>
              <a:rPr lang="fa-IR" sz="2000" dirty="0"/>
              <a:t>گمارد بدين جهت الگويي مبتني بر 6 نوع شخصيت ارائه شده است. تئوري مزبور چنين بيان مي كند كه اگر </a:t>
            </a:r>
            <a:r>
              <a:rPr lang="fa-IR" sz="2000" dirty="0" smtClean="0"/>
              <a:t>شخصيت </a:t>
            </a:r>
            <a:r>
              <a:rPr lang="fa-IR" sz="2000" dirty="0"/>
              <a:t>فرد با شغل وي سازگار باشد رضايت شغلي بسيار زياد و احتمال ترك سازمان بسيار كم خواهد شد</a:t>
            </a:r>
            <a:r>
              <a:rPr lang="fa-IR" sz="2000" dirty="0" smtClean="0"/>
              <a:t>. </a:t>
            </a:r>
            <a:r>
              <a:rPr lang="fa-IR" sz="2000" dirty="0"/>
              <a:t>كه خصوصيات اين افراد بقرار ذيل مي </a:t>
            </a:r>
            <a:r>
              <a:rPr lang="fa-IR" sz="2000" dirty="0" smtClean="0"/>
              <a:t>باشد</a:t>
            </a:r>
          </a:p>
          <a:p>
            <a:pPr marL="0" indent="0">
              <a:buNone/>
            </a:pPr>
            <a:r>
              <a:rPr lang="fa-IR" sz="2000" b="1" dirty="0">
                <a:solidFill>
                  <a:srgbClr val="FF0000"/>
                </a:solidFill>
              </a:rPr>
              <a:t>رابطه بين مشاغل و </a:t>
            </a:r>
            <a:r>
              <a:rPr lang="fa-IR" sz="2000" b="1" dirty="0" smtClean="0">
                <a:solidFill>
                  <a:srgbClr val="FF0000"/>
                </a:solidFill>
              </a:rPr>
              <a:t>شخصيت:</a:t>
            </a:r>
            <a:endParaRPr lang="fa-IR" sz="2000"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0"/>
            <a:ext cx="416710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29</a:t>
            </a:fld>
            <a:endParaRPr lang="en-US" dirty="0"/>
          </a:p>
        </p:txBody>
      </p:sp>
    </p:spTree>
    <p:extLst>
      <p:ext uri="{BB962C8B-B14F-4D97-AF65-F5344CB8AC3E}">
        <p14:creationId xmlns:p14="http://schemas.microsoft.com/office/powerpoint/2010/main" val="332094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1056" y="533400"/>
            <a:ext cx="6696744" cy="504056"/>
          </a:xfrm>
        </p:spPr>
        <p:txBody>
          <a:bodyPr/>
          <a:lstStyle/>
          <a:p>
            <a:r>
              <a:rPr lang="fa-IR" dirty="0" smtClean="0"/>
              <a:t>فهرست مطالب</a:t>
            </a:r>
            <a:endParaRPr lang="fa-IR"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3</a:t>
            </a:fld>
            <a:endParaRPr lang="en-US" dirty="0"/>
          </a:p>
        </p:txBody>
      </p:sp>
      <p:grpSp>
        <p:nvGrpSpPr>
          <p:cNvPr id="12" name="Group 11"/>
          <p:cNvGrpSpPr/>
          <p:nvPr/>
        </p:nvGrpSpPr>
        <p:grpSpPr>
          <a:xfrm>
            <a:off x="2438400" y="1087744"/>
            <a:ext cx="4191000" cy="588656"/>
            <a:chOff x="0" y="0"/>
            <a:chExt cx="4191000" cy="588656"/>
          </a:xfrm>
          <a:scene3d>
            <a:camera prst="orthographicFront"/>
            <a:lightRig rig="flat" dir="t"/>
          </a:scene3d>
        </p:grpSpPr>
        <p:sp>
          <p:nvSpPr>
            <p:cNvPr id="13" name="Rounded Rectangle 12"/>
            <p:cNvSpPr/>
            <p:nvPr/>
          </p:nvSpPr>
          <p:spPr>
            <a:xfrm>
              <a:off x="0" y="0"/>
              <a:ext cx="4191000" cy="588656"/>
            </a:xfrm>
            <a:prstGeom prst="roundRect">
              <a:avLst/>
            </a:prstGeom>
          </p:spPr>
          <p:style>
            <a:lnRef idx="1">
              <a:schemeClr val="accent4"/>
            </a:lnRef>
            <a:fillRef idx="2">
              <a:schemeClr val="accent4"/>
            </a:fillRef>
            <a:effectRef idx="1">
              <a:schemeClr val="accent4"/>
            </a:effectRef>
            <a:fontRef idx="minor">
              <a:schemeClr val="dk1"/>
            </a:fontRef>
          </p:style>
        </p:sp>
        <p:sp>
          <p:nvSpPr>
            <p:cNvPr id="14" name="Rounded Rectangle 4"/>
            <p:cNvSpPr/>
            <p:nvPr/>
          </p:nvSpPr>
          <p:spPr>
            <a:xfrm>
              <a:off x="28736" y="28736"/>
              <a:ext cx="4133528" cy="5311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b="1" kern="1200" dirty="0" smtClean="0"/>
                <a:t>1) پیش درامدی بر رفتار سازمانی</a:t>
              </a:r>
              <a:endParaRPr lang="en-US" sz="2400" b="1" kern="1200" dirty="0"/>
            </a:p>
          </p:txBody>
        </p:sp>
      </p:grpSp>
      <p:grpSp>
        <p:nvGrpSpPr>
          <p:cNvPr id="15" name="Group 14"/>
          <p:cNvGrpSpPr/>
          <p:nvPr/>
        </p:nvGrpSpPr>
        <p:grpSpPr>
          <a:xfrm>
            <a:off x="228600" y="1828800"/>
            <a:ext cx="4191000" cy="516142"/>
            <a:chOff x="0" y="165592"/>
            <a:chExt cx="4191000" cy="516142"/>
          </a:xfrm>
          <a:scene3d>
            <a:camera prst="orthographicFront"/>
            <a:lightRig rig="flat" dir="t"/>
          </a:scene3d>
        </p:grpSpPr>
        <p:sp>
          <p:nvSpPr>
            <p:cNvPr id="37" name="Rounded Rectangle 36"/>
            <p:cNvSpPr/>
            <p:nvPr/>
          </p:nvSpPr>
          <p:spPr>
            <a:xfrm>
              <a:off x="0" y="165592"/>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8" name="Rounded Rectangle 4"/>
            <p:cNvSpPr/>
            <p:nvPr/>
          </p:nvSpPr>
          <p:spPr>
            <a:xfrm>
              <a:off x="25196" y="190788"/>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10) رهبری</a:t>
              </a:r>
              <a:endParaRPr lang="en-US" sz="2400" b="1" kern="1200" dirty="0"/>
            </a:p>
          </p:txBody>
        </p:sp>
      </p:grpSp>
      <p:grpSp>
        <p:nvGrpSpPr>
          <p:cNvPr id="16" name="Group 15"/>
          <p:cNvGrpSpPr/>
          <p:nvPr/>
        </p:nvGrpSpPr>
        <p:grpSpPr>
          <a:xfrm>
            <a:off x="228600" y="2522918"/>
            <a:ext cx="4191000" cy="516142"/>
            <a:chOff x="0" y="859710"/>
            <a:chExt cx="4191000" cy="516142"/>
          </a:xfrm>
          <a:scene3d>
            <a:camera prst="orthographicFront"/>
            <a:lightRig rig="flat" dir="t"/>
          </a:scene3d>
        </p:grpSpPr>
        <p:sp>
          <p:nvSpPr>
            <p:cNvPr id="35" name="Rounded Rectangle 34"/>
            <p:cNvSpPr/>
            <p:nvPr/>
          </p:nvSpPr>
          <p:spPr>
            <a:xfrm>
              <a:off x="0" y="859710"/>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1419125"/>
                <a:satOff val="5687"/>
                <a:lumOff val="1233"/>
                <a:alphaOff val="0"/>
              </a:schemeClr>
            </a:fillRef>
            <a:effectRef idx="1">
              <a:schemeClr val="accent5">
                <a:hueOff val="-1419125"/>
                <a:satOff val="5687"/>
                <a:lumOff val="1233"/>
                <a:alphaOff val="0"/>
              </a:schemeClr>
            </a:effectRef>
            <a:fontRef idx="minor">
              <a:schemeClr val="dk1"/>
            </a:fontRef>
          </p:style>
        </p:sp>
        <p:sp>
          <p:nvSpPr>
            <p:cNvPr id="36" name="Rounded Rectangle 6"/>
            <p:cNvSpPr/>
            <p:nvPr/>
          </p:nvSpPr>
          <p:spPr>
            <a:xfrm>
              <a:off x="25196" y="884906"/>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11) قدرت و سیاست</a:t>
              </a:r>
              <a:endParaRPr lang="en-US" sz="2400" b="1" kern="1200" dirty="0"/>
            </a:p>
          </p:txBody>
        </p:sp>
      </p:grpSp>
      <p:grpSp>
        <p:nvGrpSpPr>
          <p:cNvPr id="17" name="Group 16"/>
          <p:cNvGrpSpPr/>
          <p:nvPr/>
        </p:nvGrpSpPr>
        <p:grpSpPr>
          <a:xfrm>
            <a:off x="228600" y="3131992"/>
            <a:ext cx="4191000" cy="516142"/>
            <a:chOff x="0" y="1468784"/>
            <a:chExt cx="4191000" cy="516142"/>
          </a:xfrm>
          <a:scene3d>
            <a:camera prst="orthographicFront"/>
            <a:lightRig rig="flat" dir="t"/>
          </a:scene3d>
        </p:grpSpPr>
        <p:sp>
          <p:nvSpPr>
            <p:cNvPr id="33" name="Rounded Rectangle 32"/>
            <p:cNvSpPr/>
            <p:nvPr/>
          </p:nvSpPr>
          <p:spPr>
            <a:xfrm>
              <a:off x="0" y="1468784"/>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2838251"/>
                <a:satOff val="11375"/>
                <a:lumOff val="2465"/>
                <a:alphaOff val="0"/>
              </a:schemeClr>
            </a:fillRef>
            <a:effectRef idx="1">
              <a:schemeClr val="accent5">
                <a:hueOff val="-2838251"/>
                <a:satOff val="11375"/>
                <a:lumOff val="2465"/>
                <a:alphaOff val="0"/>
              </a:schemeClr>
            </a:effectRef>
            <a:fontRef idx="minor">
              <a:schemeClr val="dk1"/>
            </a:fontRef>
          </p:style>
        </p:sp>
        <p:sp>
          <p:nvSpPr>
            <p:cNvPr id="34" name="Rounded Rectangle 8"/>
            <p:cNvSpPr/>
            <p:nvPr/>
          </p:nvSpPr>
          <p:spPr>
            <a:xfrm>
              <a:off x="25196" y="1493980"/>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12) تعارض و مذاکره</a:t>
              </a:r>
              <a:endParaRPr lang="en-US" sz="2400" b="1" kern="1200" dirty="0"/>
            </a:p>
          </p:txBody>
        </p:sp>
      </p:grpSp>
      <p:grpSp>
        <p:nvGrpSpPr>
          <p:cNvPr id="18" name="Group 17"/>
          <p:cNvGrpSpPr/>
          <p:nvPr/>
        </p:nvGrpSpPr>
        <p:grpSpPr>
          <a:xfrm>
            <a:off x="228600" y="3740900"/>
            <a:ext cx="4191000" cy="516142"/>
            <a:chOff x="0" y="2077692"/>
            <a:chExt cx="4191000" cy="516142"/>
          </a:xfrm>
          <a:scene3d>
            <a:camera prst="orthographicFront"/>
            <a:lightRig rig="flat" dir="t"/>
          </a:scene3d>
        </p:grpSpPr>
        <p:sp>
          <p:nvSpPr>
            <p:cNvPr id="31" name="Rounded Rectangle 30"/>
            <p:cNvSpPr/>
            <p:nvPr/>
          </p:nvSpPr>
          <p:spPr>
            <a:xfrm>
              <a:off x="0" y="2077692"/>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4257376"/>
                <a:satOff val="17062"/>
                <a:lumOff val="3698"/>
                <a:alphaOff val="0"/>
              </a:schemeClr>
            </a:fillRef>
            <a:effectRef idx="1">
              <a:schemeClr val="accent5">
                <a:hueOff val="-4257376"/>
                <a:satOff val="17062"/>
                <a:lumOff val="3698"/>
                <a:alphaOff val="0"/>
              </a:schemeClr>
            </a:effectRef>
            <a:fontRef idx="minor">
              <a:schemeClr val="dk1"/>
            </a:fontRef>
          </p:style>
        </p:sp>
        <p:sp>
          <p:nvSpPr>
            <p:cNvPr id="32" name="Rounded Rectangle 10"/>
            <p:cNvSpPr/>
            <p:nvPr/>
          </p:nvSpPr>
          <p:spPr>
            <a:xfrm>
              <a:off x="25196" y="2102888"/>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13) ساختار سازمانی</a:t>
              </a:r>
              <a:endParaRPr lang="en-US" sz="2400" b="1" kern="1200" dirty="0"/>
            </a:p>
          </p:txBody>
        </p:sp>
      </p:grpSp>
      <p:grpSp>
        <p:nvGrpSpPr>
          <p:cNvPr id="19" name="Group 18"/>
          <p:cNvGrpSpPr/>
          <p:nvPr/>
        </p:nvGrpSpPr>
        <p:grpSpPr>
          <a:xfrm>
            <a:off x="228600" y="4349975"/>
            <a:ext cx="4191000" cy="516142"/>
            <a:chOff x="0" y="2686767"/>
            <a:chExt cx="4191000" cy="516142"/>
          </a:xfrm>
          <a:scene3d>
            <a:camera prst="orthographicFront"/>
            <a:lightRig rig="flat" dir="t"/>
          </a:scene3d>
        </p:grpSpPr>
        <p:sp>
          <p:nvSpPr>
            <p:cNvPr id="29" name="Rounded Rectangle 28"/>
            <p:cNvSpPr/>
            <p:nvPr/>
          </p:nvSpPr>
          <p:spPr>
            <a:xfrm>
              <a:off x="0" y="2686767"/>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5676501"/>
                <a:satOff val="22749"/>
                <a:lumOff val="4930"/>
                <a:alphaOff val="0"/>
              </a:schemeClr>
            </a:fillRef>
            <a:effectRef idx="1">
              <a:schemeClr val="accent5">
                <a:hueOff val="-5676501"/>
                <a:satOff val="22749"/>
                <a:lumOff val="4930"/>
                <a:alphaOff val="0"/>
              </a:schemeClr>
            </a:effectRef>
            <a:fontRef idx="minor">
              <a:schemeClr val="dk1"/>
            </a:fontRef>
          </p:style>
        </p:sp>
        <p:sp>
          <p:nvSpPr>
            <p:cNvPr id="30" name="Rounded Rectangle 12"/>
            <p:cNvSpPr/>
            <p:nvPr/>
          </p:nvSpPr>
          <p:spPr>
            <a:xfrm>
              <a:off x="25196" y="2711963"/>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14) طرح ریزی شغل</a:t>
              </a:r>
              <a:endParaRPr lang="en-US" sz="2400" b="1" kern="1200" dirty="0"/>
            </a:p>
          </p:txBody>
        </p:sp>
      </p:grpSp>
      <p:grpSp>
        <p:nvGrpSpPr>
          <p:cNvPr id="20" name="Group 19"/>
          <p:cNvGrpSpPr/>
          <p:nvPr/>
        </p:nvGrpSpPr>
        <p:grpSpPr>
          <a:xfrm>
            <a:off x="228600" y="4959048"/>
            <a:ext cx="4191000" cy="516142"/>
            <a:chOff x="0" y="3295840"/>
            <a:chExt cx="4191000" cy="516142"/>
          </a:xfrm>
          <a:scene3d>
            <a:camera prst="orthographicFront"/>
            <a:lightRig rig="flat" dir="t"/>
          </a:scene3d>
        </p:grpSpPr>
        <p:sp>
          <p:nvSpPr>
            <p:cNvPr id="27" name="Rounded Rectangle 26"/>
            <p:cNvSpPr/>
            <p:nvPr/>
          </p:nvSpPr>
          <p:spPr>
            <a:xfrm>
              <a:off x="0" y="3295840"/>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7095626"/>
                <a:satOff val="28436"/>
                <a:lumOff val="6163"/>
                <a:alphaOff val="0"/>
              </a:schemeClr>
            </a:fillRef>
            <a:effectRef idx="1">
              <a:schemeClr val="accent5">
                <a:hueOff val="-7095626"/>
                <a:satOff val="28436"/>
                <a:lumOff val="6163"/>
                <a:alphaOff val="0"/>
              </a:schemeClr>
            </a:effectRef>
            <a:fontRef idx="minor">
              <a:schemeClr val="dk1"/>
            </a:fontRef>
          </p:style>
        </p:sp>
        <p:sp>
          <p:nvSpPr>
            <p:cNvPr id="28" name="Rounded Rectangle 14"/>
            <p:cNvSpPr/>
            <p:nvPr/>
          </p:nvSpPr>
          <p:spPr>
            <a:xfrm>
              <a:off x="25196" y="3321036"/>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15) عملکرد و سیستم پاداش</a:t>
              </a:r>
              <a:endParaRPr lang="en-US" sz="2400" b="1" kern="1200" dirty="0"/>
            </a:p>
          </p:txBody>
        </p:sp>
      </p:grpSp>
      <p:grpSp>
        <p:nvGrpSpPr>
          <p:cNvPr id="21" name="Group 20"/>
          <p:cNvGrpSpPr/>
          <p:nvPr/>
        </p:nvGrpSpPr>
        <p:grpSpPr>
          <a:xfrm>
            <a:off x="228600" y="5568291"/>
            <a:ext cx="4191000" cy="516142"/>
            <a:chOff x="0" y="3905083"/>
            <a:chExt cx="4191000" cy="516142"/>
          </a:xfrm>
          <a:scene3d>
            <a:camera prst="orthographicFront"/>
            <a:lightRig rig="flat" dir="t"/>
          </a:scene3d>
        </p:grpSpPr>
        <p:sp>
          <p:nvSpPr>
            <p:cNvPr id="25" name="Rounded Rectangle 24"/>
            <p:cNvSpPr/>
            <p:nvPr/>
          </p:nvSpPr>
          <p:spPr>
            <a:xfrm>
              <a:off x="0" y="3905083"/>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8514751"/>
                <a:satOff val="34124"/>
                <a:lumOff val="7395"/>
                <a:alphaOff val="0"/>
              </a:schemeClr>
            </a:fillRef>
            <a:effectRef idx="1">
              <a:schemeClr val="accent5">
                <a:hueOff val="-8514751"/>
                <a:satOff val="34124"/>
                <a:lumOff val="7395"/>
                <a:alphaOff val="0"/>
              </a:schemeClr>
            </a:effectRef>
            <a:fontRef idx="minor">
              <a:schemeClr val="dk1"/>
            </a:fontRef>
          </p:style>
        </p:sp>
        <p:sp>
          <p:nvSpPr>
            <p:cNvPr id="26" name="Rounded Rectangle 16"/>
            <p:cNvSpPr/>
            <p:nvPr/>
          </p:nvSpPr>
          <p:spPr>
            <a:xfrm>
              <a:off x="25196" y="3930279"/>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16) فرهنگ سازمانی</a:t>
              </a:r>
              <a:endParaRPr lang="en-US" sz="2400" b="1" kern="1200" dirty="0"/>
            </a:p>
          </p:txBody>
        </p:sp>
      </p:grpSp>
      <p:grpSp>
        <p:nvGrpSpPr>
          <p:cNvPr id="22" name="Group 21"/>
          <p:cNvGrpSpPr/>
          <p:nvPr/>
        </p:nvGrpSpPr>
        <p:grpSpPr>
          <a:xfrm>
            <a:off x="228600" y="6203622"/>
            <a:ext cx="4191000" cy="475592"/>
            <a:chOff x="0" y="4540414"/>
            <a:chExt cx="4191000" cy="475592"/>
          </a:xfrm>
          <a:scene3d>
            <a:camera prst="orthographicFront"/>
            <a:lightRig rig="flat" dir="t"/>
          </a:scene3d>
        </p:grpSpPr>
        <p:sp>
          <p:nvSpPr>
            <p:cNvPr id="23" name="Rounded Rectangle 22"/>
            <p:cNvSpPr/>
            <p:nvPr/>
          </p:nvSpPr>
          <p:spPr>
            <a:xfrm>
              <a:off x="0" y="4540414"/>
              <a:ext cx="4191000" cy="475592"/>
            </a:xfrm>
            <a:prstGeom prst="roundRect">
              <a:avLst/>
            </a:prstGeom>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24" name="Rounded Rectangle 18"/>
            <p:cNvSpPr/>
            <p:nvPr/>
          </p:nvSpPr>
          <p:spPr>
            <a:xfrm>
              <a:off x="23216" y="4563630"/>
              <a:ext cx="4144568" cy="42916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17) تغییر و بهبود سازمانی</a:t>
              </a:r>
              <a:endParaRPr lang="en-US" sz="2400" b="1" kern="1200" dirty="0"/>
            </a:p>
          </p:txBody>
        </p:sp>
      </p:grpSp>
      <p:grpSp>
        <p:nvGrpSpPr>
          <p:cNvPr id="39" name="Group 38"/>
          <p:cNvGrpSpPr/>
          <p:nvPr/>
        </p:nvGrpSpPr>
        <p:grpSpPr>
          <a:xfrm>
            <a:off x="4724400" y="1828800"/>
            <a:ext cx="4191000" cy="516142"/>
            <a:chOff x="0" y="165592"/>
            <a:chExt cx="4191000" cy="516142"/>
          </a:xfrm>
          <a:scene3d>
            <a:camera prst="orthographicFront"/>
            <a:lightRig rig="flat" dir="t"/>
          </a:scene3d>
        </p:grpSpPr>
        <p:sp>
          <p:nvSpPr>
            <p:cNvPr id="40" name="Rounded Rectangle 39"/>
            <p:cNvSpPr/>
            <p:nvPr/>
          </p:nvSpPr>
          <p:spPr>
            <a:xfrm>
              <a:off x="0" y="165592"/>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41" name="Rounded Rectangle 4"/>
            <p:cNvSpPr/>
            <p:nvPr/>
          </p:nvSpPr>
          <p:spPr>
            <a:xfrm>
              <a:off x="25196" y="190788"/>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2) </a:t>
              </a:r>
              <a:r>
                <a:rPr lang="fa-IR" sz="2400" dirty="0" smtClean="0"/>
                <a:t>رفتار سازمانی در سطح جهانی</a:t>
              </a:r>
              <a:endParaRPr lang="en-US" sz="2400" b="1" kern="1200" dirty="0"/>
            </a:p>
          </p:txBody>
        </p:sp>
      </p:grpSp>
      <p:grpSp>
        <p:nvGrpSpPr>
          <p:cNvPr id="42" name="Group 41"/>
          <p:cNvGrpSpPr/>
          <p:nvPr/>
        </p:nvGrpSpPr>
        <p:grpSpPr>
          <a:xfrm>
            <a:off x="4724400" y="2522918"/>
            <a:ext cx="4191000" cy="516142"/>
            <a:chOff x="0" y="859710"/>
            <a:chExt cx="4191000" cy="516142"/>
          </a:xfrm>
          <a:scene3d>
            <a:camera prst="orthographicFront"/>
            <a:lightRig rig="flat" dir="t"/>
          </a:scene3d>
        </p:grpSpPr>
        <p:sp>
          <p:nvSpPr>
            <p:cNvPr id="43" name="Rounded Rectangle 42"/>
            <p:cNvSpPr/>
            <p:nvPr/>
          </p:nvSpPr>
          <p:spPr>
            <a:xfrm>
              <a:off x="0" y="859710"/>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1419125"/>
                <a:satOff val="5687"/>
                <a:lumOff val="1233"/>
                <a:alphaOff val="0"/>
              </a:schemeClr>
            </a:fillRef>
            <a:effectRef idx="1">
              <a:schemeClr val="accent5">
                <a:hueOff val="-1419125"/>
                <a:satOff val="5687"/>
                <a:lumOff val="1233"/>
                <a:alphaOff val="0"/>
              </a:schemeClr>
            </a:effectRef>
            <a:fontRef idx="minor">
              <a:schemeClr val="dk1"/>
            </a:fontRef>
          </p:style>
        </p:sp>
        <p:sp>
          <p:nvSpPr>
            <p:cNvPr id="44" name="Rounded Rectangle 6"/>
            <p:cNvSpPr/>
            <p:nvPr/>
          </p:nvSpPr>
          <p:spPr>
            <a:xfrm>
              <a:off x="25196" y="884906"/>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3) </a:t>
              </a:r>
              <a:r>
                <a:rPr lang="fa-IR" sz="2400" dirty="0" smtClean="0"/>
                <a:t>مبانی رفتار فرد</a:t>
              </a:r>
              <a:endParaRPr lang="en-US" sz="2400" b="1" kern="1200" dirty="0"/>
            </a:p>
          </p:txBody>
        </p:sp>
      </p:grpSp>
      <p:grpSp>
        <p:nvGrpSpPr>
          <p:cNvPr id="45" name="Group 44"/>
          <p:cNvGrpSpPr/>
          <p:nvPr/>
        </p:nvGrpSpPr>
        <p:grpSpPr>
          <a:xfrm>
            <a:off x="4724400" y="3131992"/>
            <a:ext cx="4191000" cy="516142"/>
            <a:chOff x="0" y="1468784"/>
            <a:chExt cx="4191000" cy="516142"/>
          </a:xfrm>
          <a:scene3d>
            <a:camera prst="orthographicFront"/>
            <a:lightRig rig="flat" dir="t"/>
          </a:scene3d>
        </p:grpSpPr>
        <p:sp>
          <p:nvSpPr>
            <p:cNvPr id="46" name="Rounded Rectangle 45"/>
            <p:cNvSpPr/>
            <p:nvPr/>
          </p:nvSpPr>
          <p:spPr>
            <a:xfrm>
              <a:off x="0" y="1468784"/>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2838251"/>
                <a:satOff val="11375"/>
                <a:lumOff val="2465"/>
                <a:alphaOff val="0"/>
              </a:schemeClr>
            </a:fillRef>
            <a:effectRef idx="1">
              <a:schemeClr val="accent5">
                <a:hueOff val="-2838251"/>
                <a:satOff val="11375"/>
                <a:lumOff val="2465"/>
                <a:alphaOff val="0"/>
              </a:schemeClr>
            </a:effectRef>
            <a:fontRef idx="minor">
              <a:schemeClr val="dk1"/>
            </a:fontRef>
          </p:style>
        </p:sp>
        <p:sp>
          <p:nvSpPr>
            <p:cNvPr id="47" name="Rounded Rectangle 8"/>
            <p:cNvSpPr/>
            <p:nvPr/>
          </p:nvSpPr>
          <p:spPr>
            <a:xfrm>
              <a:off x="25196" y="1493980"/>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4) </a:t>
              </a:r>
              <a:r>
                <a:rPr lang="fa-IR" sz="2400" dirty="0" smtClean="0"/>
                <a:t>مفاهیم اصلی انگیزش</a:t>
              </a:r>
              <a:endParaRPr lang="en-US" sz="2400" b="1" kern="1200" dirty="0"/>
            </a:p>
          </p:txBody>
        </p:sp>
      </p:grpSp>
      <p:grpSp>
        <p:nvGrpSpPr>
          <p:cNvPr id="48" name="Group 47"/>
          <p:cNvGrpSpPr/>
          <p:nvPr/>
        </p:nvGrpSpPr>
        <p:grpSpPr>
          <a:xfrm>
            <a:off x="4724400" y="3740900"/>
            <a:ext cx="4191000" cy="516142"/>
            <a:chOff x="0" y="2077692"/>
            <a:chExt cx="4191000" cy="516142"/>
          </a:xfrm>
          <a:scene3d>
            <a:camera prst="orthographicFront"/>
            <a:lightRig rig="flat" dir="t"/>
          </a:scene3d>
        </p:grpSpPr>
        <p:sp>
          <p:nvSpPr>
            <p:cNvPr id="49" name="Rounded Rectangle 48"/>
            <p:cNvSpPr/>
            <p:nvPr/>
          </p:nvSpPr>
          <p:spPr>
            <a:xfrm>
              <a:off x="0" y="2077692"/>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4257376"/>
                <a:satOff val="17062"/>
                <a:lumOff val="3698"/>
                <a:alphaOff val="0"/>
              </a:schemeClr>
            </a:fillRef>
            <a:effectRef idx="1">
              <a:schemeClr val="accent5">
                <a:hueOff val="-4257376"/>
                <a:satOff val="17062"/>
                <a:lumOff val="3698"/>
                <a:alphaOff val="0"/>
              </a:schemeClr>
            </a:effectRef>
            <a:fontRef idx="minor">
              <a:schemeClr val="dk1"/>
            </a:fontRef>
          </p:style>
        </p:sp>
        <p:sp>
          <p:nvSpPr>
            <p:cNvPr id="50" name="Rounded Rectangle 10"/>
            <p:cNvSpPr/>
            <p:nvPr/>
          </p:nvSpPr>
          <p:spPr>
            <a:xfrm>
              <a:off x="25196" y="2102888"/>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5) </a:t>
              </a:r>
              <a:r>
                <a:rPr lang="fa-IR" sz="2400" dirty="0" smtClean="0"/>
                <a:t>انگیزش از مفاهیم تا کاربرد</a:t>
              </a:r>
              <a:endParaRPr lang="en-US" sz="2400" b="1" kern="1200" dirty="0"/>
            </a:p>
          </p:txBody>
        </p:sp>
      </p:grpSp>
      <p:grpSp>
        <p:nvGrpSpPr>
          <p:cNvPr id="51" name="Group 50"/>
          <p:cNvGrpSpPr/>
          <p:nvPr/>
        </p:nvGrpSpPr>
        <p:grpSpPr>
          <a:xfrm>
            <a:off x="4724400" y="4349975"/>
            <a:ext cx="4191000" cy="516142"/>
            <a:chOff x="0" y="2686767"/>
            <a:chExt cx="4191000" cy="516142"/>
          </a:xfrm>
          <a:scene3d>
            <a:camera prst="orthographicFront"/>
            <a:lightRig rig="flat" dir="t"/>
          </a:scene3d>
        </p:grpSpPr>
        <p:sp>
          <p:nvSpPr>
            <p:cNvPr id="52" name="Rounded Rectangle 51"/>
            <p:cNvSpPr/>
            <p:nvPr/>
          </p:nvSpPr>
          <p:spPr>
            <a:xfrm>
              <a:off x="0" y="2686767"/>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5676501"/>
                <a:satOff val="22749"/>
                <a:lumOff val="4930"/>
                <a:alphaOff val="0"/>
              </a:schemeClr>
            </a:fillRef>
            <a:effectRef idx="1">
              <a:schemeClr val="accent5">
                <a:hueOff val="-5676501"/>
                <a:satOff val="22749"/>
                <a:lumOff val="4930"/>
                <a:alphaOff val="0"/>
              </a:schemeClr>
            </a:effectRef>
            <a:fontRef idx="minor">
              <a:schemeClr val="dk1"/>
            </a:fontRef>
          </p:style>
        </p:sp>
        <p:sp>
          <p:nvSpPr>
            <p:cNvPr id="53" name="Rounded Rectangle 12"/>
            <p:cNvSpPr/>
            <p:nvPr/>
          </p:nvSpPr>
          <p:spPr>
            <a:xfrm>
              <a:off x="25196" y="2711963"/>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6) </a:t>
              </a:r>
              <a:r>
                <a:rPr lang="fa-IR" sz="2400" dirty="0" smtClean="0"/>
                <a:t>تصمیم گیری فردی</a:t>
              </a:r>
              <a:endParaRPr lang="en-US" sz="2400" b="1" kern="1200" dirty="0"/>
            </a:p>
          </p:txBody>
        </p:sp>
      </p:grpSp>
      <p:grpSp>
        <p:nvGrpSpPr>
          <p:cNvPr id="54" name="Group 53"/>
          <p:cNvGrpSpPr/>
          <p:nvPr/>
        </p:nvGrpSpPr>
        <p:grpSpPr>
          <a:xfrm>
            <a:off x="4724400" y="4959048"/>
            <a:ext cx="4191000" cy="516142"/>
            <a:chOff x="0" y="3295840"/>
            <a:chExt cx="4191000" cy="516142"/>
          </a:xfrm>
          <a:scene3d>
            <a:camera prst="orthographicFront"/>
            <a:lightRig rig="flat" dir="t"/>
          </a:scene3d>
        </p:grpSpPr>
        <p:sp>
          <p:nvSpPr>
            <p:cNvPr id="55" name="Rounded Rectangle 54"/>
            <p:cNvSpPr/>
            <p:nvPr/>
          </p:nvSpPr>
          <p:spPr>
            <a:xfrm>
              <a:off x="0" y="3295840"/>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7095626"/>
                <a:satOff val="28436"/>
                <a:lumOff val="6163"/>
                <a:alphaOff val="0"/>
              </a:schemeClr>
            </a:fillRef>
            <a:effectRef idx="1">
              <a:schemeClr val="accent5">
                <a:hueOff val="-7095626"/>
                <a:satOff val="28436"/>
                <a:lumOff val="6163"/>
                <a:alphaOff val="0"/>
              </a:schemeClr>
            </a:effectRef>
            <a:fontRef idx="minor">
              <a:schemeClr val="dk1"/>
            </a:fontRef>
          </p:style>
        </p:sp>
        <p:sp>
          <p:nvSpPr>
            <p:cNvPr id="56" name="Rounded Rectangle 14"/>
            <p:cNvSpPr/>
            <p:nvPr/>
          </p:nvSpPr>
          <p:spPr>
            <a:xfrm>
              <a:off x="25196" y="3321036"/>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7) </a:t>
              </a:r>
              <a:r>
                <a:rPr lang="fa-IR" sz="2400" dirty="0" smtClean="0"/>
                <a:t>مبانی رفتار گروه</a:t>
              </a:r>
              <a:endParaRPr lang="en-US" sz="2400" b="1" kern="1200" dirty="0"/>
            </a:p>
          </p:txBody>
        </p:sp>
      </p:grpSp>
      <p:grpSp>
        <p:nvGrpSpPr>
          <p:cNvPr id="57" name="Group 56"/>
          <p:cNvGrpSpPr/>
          <p:nvPr/>
        </p:nvGrpSpPr>
        <p:grpSpPr>
          <a:xfrm>
            <a:off x="4724400" y="5568291"/>
            <a:ext cx="4191000" cy="516142"/>
            <a:chOff x="0" y="3905083"/>
            <a:chExt cx="4191000" cy="516142"/>
          </a:xfrm>
          <a:scene3d>
            <a:camera prst="orthographicFront"/>
            <a:lightRig rig="flat" dir="t"/>
          </a:scene3d>
        </p:grpSpPr>
        <p:sp>
          <p:nvSpPr>
            <p:cNvPr id="58" name="Rounded Rectangle 57"/>
            <p:cNvSpPr/>
            <p:nvPr/>
          </p:nvSpPr>
          <p:spPr>
            <a:xfrm>
              <a:off x="0" y="3905083"/>
              <a:ext cx="4191000" cy="516142"/>
            </a:xfrm>
            <a:prstGeom prst="roundRect">
              <a:avLst/>
            </a:prstGeom>
            <a:sp3d prstMaterial="dkEdge">
              <a:bevelT w="8200" h="38100"/>
            </a:sp3d>
          </p:spPr>
          <p:style>
            <a:lnRef idx="0">
              <a:schemeClr val="lt1">
                <a:hueOff val="0"/>
                <a:satOff val="0"/>
                <a:lumOff val="0"/>
                <a:alphaOff val="0"/>
              </a:schemeClr>
            </a:lnRef>
            <a:fillRef idx="2">
              <a:schemeClr val="accent5">
                <a:hueOff val="-8514751"/>
                <a:satOff val="34124"/>
                <a:lumOff val="7395"/>
                <a:alphaOff val="0"/>
              </a:schemeClr>
            </a:fillRef>
            <a:effectRef idx="1">
              <a:schemeClr val="accent5">
                <a:hueOff val="-8514751"/>
                <a:satOff val="34124"/>
                <a:lumOff val="7395"/>
                <a:alphaOff val="0"/>
              </a:schemeClr>
            </a:effectRef>
            <a:fontRef idx="minor">
              <a:schemeClr val="dk1"/>
            </a:fontRef>
          </p:style>
        </p:sp>
        <p:sp>
          <p:nvSpPr>
            <p:cNvPr id="59" name="Rounded Rectangle 16"/>
            <p:cNvSpPr/>
            <p:nvPr/>
          </p:nvSpPr>
          <p:spPr>
            <a:xfrm>
              <a:off x="25196" y="3930279"/>
              <a:ext cx="4140608" cy="465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8) </a:t>
              </a:r>
              <a:r>
                <a:rPr lang="fa-IR" sz="2400" dirty="0" smtClean="0"/>
                <a:t>شناخت تیم</a:t>
              </a:r>
              <a:endParaRPr lang="en-US" sz="2400" b="1" kern="1200" dirty="0"/>
            </a:p>
          </p:txBody>
        </p:sp>
      </p:grpSp>
      <p:grpSp>
        <p:nvGrpSpPr>
          <p:cNvPr id="60" name="Group 59"/>
          <p:cNvGrpSpPr/>
          <p:nvPr/>
        </p:nvGrpSpPr>
        <p:grpSpPr>
          <a:xfrm>
            <a:off x="4724400" y="6203622"/>
            <a:ext cx="4191000" cy="475592"/>
            <a:chOff x="0" y="4540414"/>
            <a:chExt cx="4191000" cy="475592"/>
          </a:xfrm>
          <a:scene3d>
            <a:camera prst="orthographicFront"/>
            <a:lightRig rig="flat" dir="t"/>
          </a:scene3d>
        </p:grpSpPr>
        <p:sp>
          <p:nvSpPr>
            <p:cNvPr id="61" name="Rounded Rectangle 60"/>
            <p:cNvSpPr/>
            <p:nvPr/>
          </p:nvSpPr>
          <p:spPr>
            <a:xfrm>
              <a:off x="0" y="4540414"/>
              <a:ext cx="4191000" cy="475592"/>
            </a:xfrm>
            <a:prstGeom prst="roundRect">
              <a:avLst/>
            </a:prstGeom>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62" name="Rounded Rectangle 18"/>
            <p:cNvSpPr/>
            <p:nvPr/>
          </p:nvSpPr>
          <p:spPr>
            <a:xfrm>
              <a:off x="23216" y="4563630"/>
              <a:ext cx="4144568" cy="42916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9) </a:t>
              </a:r>
              <a:r>
                <a:rPr lang="fa-IR" sz="2400" dirty="0" smtClean="0"/>
                <a:t>ارتباطات</a:t>
              </a:r>
              <a:endParaRPr lang="en-US" sz="2400" b="1" kern="1200" dirty="0"/>
            </a:p>
          </p:txBody>
        </p:sp>
      </p:grpSp>
    </p:spTree>
    <p:extLst>
      <p:ext uri="{BB962C8B-B14F-4D97-AF65-F5344CB8AC3E}">
        <p14:creationId xmlns:p14="http://schemas.microsoft.com/office/powerpoint/2010/main" val="1743998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endParaRPr lang="fa-IR"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30</a:t>
            </a:fld>
            <a:endParaRPr lang="en-US" dirty="0"/>
          </a:p>
        </p:txBody>
      </p:sp>
    </p:spTree>
    <p:extLst>
      <p:ext uri="{BB962C8B-B14F-4D97-AF65-F5344CB8AC3E}">
        <p14:creationId xmlns:p14="http://schemas.microsoft.com/office/powerpoint/2010/main" val="3980348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152400" y="1371600"/>
            <a:ext cx="8763000" cy="5257800"/>
          </a:xfrm>
        </p:spPr>
        <p:txBody>
          <a:bodyPr/>
          <a:lstStyle/>
          <a:p>
            <a:pPr marL="0" indent="0">
              <a:buNone/>
            </a:pPr>
            <a:r>
              <a:rPr lang="fa-IR" sz="2000" b="1" dirty="0" smtClean="0">
                <a:solidFill>
                  <a:srgbClr val="FF0000"/>
                </a:solidFill>
              </a:rPr>
              <a:t>3) ادراک:</a:t>
            </a:r>
          </a:p>
          <a:p>
            <a:pPr marL="0" indent="0">
              <a:buNone/>
            </a:pPr>
            <a:r>
              <a:rPr lang="fa-IR" sz="2000" dirty="0"/>
              <a:t>فرآيندي است كه فرد براي معنا بخشيدن به محيط، احساس خود را بيان مي </a:t>
            </a:r>
            <a:r>
              <a:rPr lang="fa-IR" sz="2000" dirty="0" smtClean="0"/>
              <a:t>كند. </a:t>
            </a:r>
            <a:r>
              <a:rPr lang="fa-IR" sz="2000" dirty="0"/>
              <a:t>هر يك ازما، از ديدگاههاي مختلفي به محيط نگاه ميكنيم و واقعيت را آن گونه كه هست نمي بينيم بلكه چيزي را </a:t>
            </a:r>
            <a:r>
              <a:rPr lang="fa-IR" sz="2000" dirty="0" smtClean="0"/>
              <a:t>كه </a:t>
            </a:r>
            <a:r>
              <a:rPr lang="fa-IR" sz="2000" dirty="0"/>
              <a:t>مي بينيم تفسير كرده و آنرا بعنوان واقعيت مي پذيريم</a:t>
            </a:r>
            <a:r>
              <a:rPr lang="fa-IR" sz="2000" dirty="0" smtClean="0"/>
              <a:t>.</a:t>
            </a:r>
          </a:p>
          <a:p>
            <a:pPr marL="0" indent="0">
              <a:buNone/>
            </a:pPr>
            <a:r>
              <a:rPr lang="fa-IR" sz="2000" b="1" dirty="0" smtClean="0">
                <a:solidFill>
                  <a:srgbClr val="FF0000"/>
                </a:solidFill>
              </a:rPr>
              <a:t>3-1) عواملی که بر ادراک ما تاثیر می گذارند:</a:t>
            </a:r>
          </a:p>
          <a:p>
            <a:pPr marL="0" indent="0">
              <a:buNone/>
            </a:pPr>
            <a:r>
              <a:rPr lang="fa-IR" sz="2000" dirty="0" smtClean="0"/>
              <a:t>3-1-1) </a:t>
            </a:r>
            <a:r>
              <a:rPr lang="fa-IR" sz="2000" dirty="0"/>
              <a:t>عواملي كه در نهاد شخص وجود دارد و اين عوامل همان ويژگيهاي شخصي ما، </a:t>
            </a:r>
            <a:r>
              <a:rPr lang="fa-IR" sz="2000" dirty="0" smtClean="0"/>
              <a:t>شامل </a:t>
            </a:r>
            <a:r>
              <a:rPr lang="fa-IR" sz="2000" dirty="0"/>
              <a:t>نگرش</a:t>
            </a:r>
            <a:r>
              <a:rPr lang="fa-IR" sz="2000" dirty="0" smtClean="0"/>
              <a:t>، شخصيت، علاقه، تجربيات </a:t>
            </a:r>
            <a:r>
              <a:rPr lang="fa-IR" sz="2000" dirty="0"/>
              <a:t>گذشته و انتظارات مي باشد</a:t>
            </a:r>
            <a:r>
              <a:rPr lang="fa-IR" sz="2000" dirty="0" smtClean="0"/>
              <a:t>.</a:t>
            </a:r>
          </a:p>
          <a:p>
            <a:pPr marL="0" indent="0">
              <a:buNone/>
            </a:pPr>
            <a:r>
              <a:rPr lang="fa-IR" sz="2000" dirty="0" smtClean="0"/>
              <a:t>3-1-2) </a:t>
            </a:r>
            <a:r>
              <a:rPr lang="fa-IR" sz="2000" dirty="0"/>
              <a:t>موضوعي مورد مشاهده كه جهت تفسير قرار مي گيرد</a:t>
            </a:r>
            <a:r>
              <a:rPr lang="fa-IR" sz="2000" dirty="0" smtClean="0"/>
              <a:t>.</a:t>
            </a:r>
          </a:p>
          <a:p>
            <a:pPr marL="0" indent="0">
              <a:buNone/>
            </a:pPr>
            <a:r>
              <a:rPr lang="fa-IR" sz="2000" dirty="0" smtClean="0"/>
              <a:t>3-1-3) </a:t>
            </a:r>
            <a:r>
              <a:rPr lang="fa-IR" sz="2000" dirty="0"/>
              <a:t>زمان ديدن </a:t>
            </a:r>
            <a:r>
              <a:rPr lang="fa-IR" sz="2000" dirty="0" smtClean="0"/>
              <a:t>موضوع</a:t>
            </a:r>
          </a:p>
          <a:p>
            <a:pPr marL="0" indent="0">
              <a:buNone/>
            </a:pPr>
            <a:r>
              <a:rPr lang="fa-IR" sz="2000" dirty="0" smtClean="0"/>
              <a:t>3-1-4) </a:t>
            </a:r>
            <a:r>
              <a:rPr lang="fa-IR" sz="2000" dirty="0"/>
              <a:t>موقعيت محلي موضوع شامل مقدار نور و</a:t>
            </a:r>
            <a:r>
              <a:rPr lang="fa-IR" sz="2000" dirty="0" smtClean="0"/>
              <a:t>...</a:t>
            </a:r>
          </a:p>
          <a:p>
            <a:pPr marL="0" indent="0">
              <a:buNone/>
            </a:pPr>
            <a:r>
              <a:rPr lang="fa-IR" sz="2000" b="1" dirty="0" smtClean="0">
                <a:solidFill>
                  <a:srgbClr val="FF0000"/>
                </a:solidFill>
              </a:rPr>
              <a:t>3-2) </a:t>
            </a:r>
            <a:r>
              <a:rPr lang="fa-IR" sz="2000" b="1" dirty="0">
                <a:solidFill>
                  <a:srgbClr val="FF0000"/>
                </a:solidFill>
              </a:rPr>
              <a:t>تئوري </a:t>
            </a:r>
            <a:r>
              <a:rPr lang="fa-IR" sz="2000" b="1" dirty="0" smtClean="0">
                <a:solidFill>
                  <a:srgbClr val="FF0000"/>
                </a:solidFill>
              </a:rPr>
              <a:t>اسنادي:</a:t>
            </a:r>
          </a:p>
          <a:p>
            <a:pPr marL="0" indent="0">
              <a:buNone/>
            </a:pPr>
            <a:r>
              <a:rPr lang="fa-IR" sz="2000" dirty="0"/>
              <a:t>در درس رفتار سازماني ما بحث ادراك را روي افراد بايستي مطالعه كنيم كه ادراك ما روي انسان از اشياي بي جان </a:t>
            </a:r>
            <a:r>
              <a:rPr lang="fa-IR" sz="2000" dirty="0" smtClean="0"/>
              <a:t>مثل </a:t>
            </a:r>
            <a:r>
              <a:rPr lang="fa-IR" sz="2000" dirty="0"/>
              <a:t>ميز تحرير متفاوت خواهد بود چون اشياي بي جان تابع قوانين محيط بوده اما انسان داراي اعتقاد، باور و </a:t>
            </a:r>
            <a:r>
              <a:rPr lang="fa-IR" sz="2000" dirty="0" smtClean="0"/>
              <a:t>انگيزش </a:t>
            </a:r>
            <a:r>
              <a:rPr lang="fa-IR" sz="2000" dirty="0"/>
              <a:t>مي باشد بدين جهت ادراك ما استقرايي خواهد بود و بيشتر تحت تاثير مفروضاتي قرار مي گيرد كه ما درباره </a:t>
            </a:r>
            <a:r>
              <a:rPr lang="fa-IR" sz="2000" dirty="0" smtClean="0"/>
              <a:t>وضع </a:t>
            </a:r>
            <a:r>
              <a:rPr lang="fa-IR" sz="2000" dirty="0"/>
              <a:t>شخص قائل مي شويم.</a:t>
            </a:r>
          </a:p>
        </p:txBody>
      </p:sp>
      <p:sp>
        <p:nvSpPr>
          <p:cNvPr id="6" name="Slide Number Placeholder 5"/>
          <p:cNvSpPr>
            <a:spLocks noGrp="1"/>
          </p:cNvSpPr>
          <p:nvPr>
            <p:ph type="sldNum" sz="quarter" idx="16"/>
          </p:nvPr>
        </p:nvSpPr>
        <p:spPr/>
        <p:txBody>
          <a:bodyPr/>
          <a:lstStyle/>
          <a:p>
            <a:fld id="{D022A6DD-1C55-46BB-9D13-6EE9CF3BE74F}" type="slidenum">
              <a:rPr lang="en-US" smtClean="0"/>
              <a:pPr/>
              <a:t>31</a:t>
            </a:fld>
            <a:endParaRPr lang="en-US" dirty="0"/>
          </a:p>
        </p:txBody>
      </p:sp>
    </p:spTree>
    <p:extLst>
      <p:ext uri="{BB962C8B-B14F-4D97-AF65-F5344CB8AC3E}">
        <p14:creationId xmlns:p14="http://schemas.microsoft.com/office/powerpoint/2010/main" val="2024178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0" y="1371600"/>
            <a:ext cx="8991600" cy="5257800"/>
          </a:xfrm>
        </p:spPr>
        <p:txBody>
          <a:bodyPr/>
          <a:lstStyle/>
          <a:p>
            <a:pPr marL="0" indent="0">
              <a:buNone/>
            </a:pPr>
            <a:r>
              <a:rPr lang="fa-IR" sz="2000" dirty="0"/>
              <a:t>تئوري اسنادي بيانگر اين است كه چون ما رفتار، فردي را مشاهده مي كنيم درصدد بر مي آئيم تا علت يا علتهاي </a:t>
            </a:r>
            <a:r>
              <a:rPr lang="fa-IR" sz="2000" dirty="0" smtClean="0"/>
              <a:t>دروني </a:t>
            </a:r>
            <a:r>
              <a:rPr lang="fa-IR" sz="2000" dirty="0"/>
              <a:t>يا بروني آن را مشخص كنيم كه اين كار مستلزم شناخت سه عامل مي باشد</a:t>
            </a:r>
            <a:r>
              <a:rPr lang="fa-IR" sz="2000" dirty="0" smtClean="0"/>
              <a:t>.</a:t>
            </a:r>
          </a:p>
          <a:p>
            <a:pPr marL="0" indent="0">
              <a:buNone/>
            </a:pPr>
            <a:r>
              <a:rPr lang="fa-IR" sz="2000" dirty="0" smtClean="0"/>
              <a:t>فرق قائل شدن ، همانند سازی و تداوم رویه رفتار.</a:t>
            </a:r>
          </a:p>
          <a:p>
            <a:pPr marL="0" indent="0">
              <a:buNone/>
            </a:pPr>
            <a:r>
              <a:rPr lang="fa-IR" sz="2000" dirty="0"/>
              <a:t>منظور از علت دروني، عللي هست كه شخص اعتقاد دارد مي تواند آنها را كنترل كند و علت بروني به سبب </a:t>
            </a:r>
            <a:r>
              <a:rPr lang="fa-IR" sz="2000" dirty="0" smtClean="0"/>
              <a:t>عوامل </a:t>
            </a:r>
            <a:r>
              <a:rPr lang="fa-IR" sz="2000" dirty="0"/>
              <a:t>خارجي بوجود مي آيد كه ما بعنوان فرد شاهد، تمايل داريم كه علت رفتار افراد را بحساب عوامل دروني و رفتار خود </a:t>
            </a:r>
            <a:r>
              <a:rPr lang="fa-IR" sz="2000" dirty="0" smtClean="0"/>
              <a:t>را </a:t>
            </a:r>
            <a:r>
              <a:rPr lang="fa-IR" sz="2000" dirty="0"/>
              <a:t>بحساب عوامي خارجي بگذاريم</a:t>
            </a:r>
            <a:r>
              <a:rPr lang="fa-IR" sz="2000" dirty="0" smtClean="0"/>
              <a:t>.</a:t>
            </a:r>
          </a:p>
          <a:p>
            <a:pPr marL="0" indent="0">
              <a:buNone/>
            </a:pPr>
            <a:r>
              <a:rPr lang="fa-IR" sz="2000" b="1" dirty="0">
                <a:solidFill>
                  <a:srgbClr val="FF0000"/>
                </a:solidFill>
              </a:rPr>
              <a:t>فرق قائل شدن</a:t>
            </a:r>
            <a:r>
              <a:rPr lang="fa-IR" sz="2000" b="1" dirty="0" smtClean="0">
                <a:solidFill>
                  <a:srgbClr val="FF0000"/>
                </a:solidFill>
              </a:rPr>
              <a:t>:</a:t>
            </a:r>
          </a:p>
          <a:p>
            <a:pPr marL="0" indent="0">
              <a:buNone/>
            </a:pPr>
            <a:r>
              <a:rPr lang="fa-IR" sz="2000" dirty="0"/>
              <a:t>منظور اين است كه آيا نوع رفتار غير عادي است يا خير</a:t>
            </a:r>
            <a:r>
              <a:rPr lang="fa-IR" sz="2000" dirty="0" smtClean="0"/>
              <a:t>؟ </a:t>
            </a:r>
            <a:r>
              <a:rPr lang="fa-IR" sz="2000" dirty="0"/>
              <a:t>اگر غيرعادي باشد بحساب عوامل خارجي مي گذاريم ولي اگر مربوط به يك فرد خاصي باشد بحساب عوامل دروني </a:t>
            </a:r>
            <a:r>
              <a:rPr lang="fa-IR" sz="2000" dirty="0" smtClean="0"/>
              <a:t>قرار </a:t>
            </a:r>
            <a:r>
              <a:rPr lang="fa-IR" sz="2000" dirty="0"/>
              <a:t>مي دهيم</a:t>
            </a:r>
            <a:r>
              <a:rPr lang="fa-IR" sz="2000" dirty="0" smtClean="0"/>
              <a:t>.</a:t>
            </a:r>
          </a:p>
          <a:p>
            <a:pPr marL="0" indent="0">
              <a:buNone/>
            </a:pPr>
            <a:r>
              <a:rPr lang="fa-IR" sz="2000" b="1" dirty="0">
                <a:solidFill>
                  <a:srgbClr val="FF0000"/>
                </a:solidFill>
              </a:rPr>
              <a:t>همانند </a:t>
            </a:r>
            <a:r>
              <a:rPr lang="fa-IR" sz="2000" b="1" dirty="0" smtClean="0">
                <a:solidFill>
                  <a:srgbClr val="FF0000"/>
                </a:solidFill>
              </a:rPr>
              <a:t>سازي:</a:t>
            </a:r>
          </a:p>
          <a:p>
            <a:pPr marL="0" indent="0">
              <a:buNone/>
            </a:pPr>
            <a:r>
              <a:rPr lang="fa-IR" sz="2000" dirty="0"/>
              <a:t>همانند سازي يا قالبي انديشيدن اين است كه ما فرد را شبيه يا همانند ساير افرادي كه به گروه وي تعلق دارد </a:t>
            </a:r>
            <a:r>
              <a:rPr lang="fa-IR" sz="2000" dirty="0" smtClean="0"/>
              <a:t>قرار </a:t>
            </a:r>
            <a:r>
              <a:rPr lang="fa-IR" sz="2000" dirty="0"/>
              <a:t>دهيم. بعنوان مثال قضاوت در مورد افراد متاهل كه نسبت به افراد مجرد ثبات بيشتري دارند يك نوع قالبي </a:t>
            </a:r>
            <a:r>
              <a:rPr lang="fa-IR" sz="2000" dirty="0" smtClean="0"/>
              <a:t>انديشيدن می باشد.</a:t>
            </a:r>
          </a:p>
          <a:p>
            <a:pPr marL="0" indent="0">
              <a:buNone/>
            </a:pPr>
            <a:r>
              <a:rPr lang="fa-IR" sz="2000" b="1" dirty="0"/>
              <a:t>تداوم رويه رفتار</a:t>
            </a:r>
            <a:r>
              <a:rPr lang="fa-IR" sz="2000" b="1" dirty="0" smtClean="0"/>
              <a:t>:</a:t>
            </a:r>
          </a:p>
          <a:p>
            <a:pPr marL="0" indent="0">
              <a:buNone/>
            </a:pPr>
            <a:r>
              <a:rPr lang="fa-IR" sz="2000" dirty="0"/>
              <a:t>هنگامي كه يك احساس كلي درباره فرد(با توجه بيك ويژگي خاص مثل هوشياري يا ظاهر)بدست </a:t>
            </a:r>
            <a:r>
              <a:rPr lang="fa-IR" sz="2000" dirty="0" smtClean="0"/>
              <a:t>مي-</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32</a:t>
            </a:fld>
            <a:endParaRPr lang="en-US" dirty="0"/>
          </a:p>
        </p:txBody>
      </p:sp>
    </p:spTree>
    <p:extLst>
      <p:ext uri="{BB962C8B-B14F-4D97-AF65-F5344CB8AC3E}">
        <p14:creationId xmlns:p14="http://schemas.microsoft.com/office/powerpoint/2010/main" val="3939598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3: مباني رفتار فرد</a:t>
            </a:r>
            <a:endParaRPr lang="fa-IR" dirty="0"/>
          </a:p>
        </p:txBody>
      </p:sp>
      <p:sp>
        <p:nvSpPr>
          <p:cNvPr id="5" name="Text Placeholder 4"/>
          <p:cNvSpPr>
            <a:spLocks noGrp="1"/>
          </p:cNvSpPr>
          <p:nvPr>
            <p:ph type="body" sz="quarter" idx="18"/>
          </p:nvPr>
        </p:nvSpPr>
        <p:spPr>
          <a:xfrm>
            <a:off x="152400" y="1447800"/>
            <a:ext cx="8839200" cy="5181600"/>
          </a:xfrm>
        </p:spPr>
        <p:txBody>
          <a:bodyPr/>
          <a:lstStyle/>
          <a:p>
            <a:pPr marL="0" indent="0">
              <a:buNone/>
            </a:pPr>
            <a:r>
              <a:rPr lang="fa-IR" sz="2000" dirty="0" smtClean="0"/>
              <a:t>آوریم، نوع قضاوت را اثر هاله ای می نامند.(</a:t>
            </a:r>
            <a:r>
              <a:rPr lang="en-US" sz="2000" dirty="0" smtClean="0"/>
              <a:t>hallo effect</a:t>
            </a:r>
            <a:r>
              <a:rPr lang="fa-IR" sz="2000" dirty="0" smtClean="0"/>
              <a:t>). </a:t>
            </a:r>
            <a:r>
              <a:rPr lang="fa-IR" sz="2000" dirty="0"/>
              <a:t>بعنوان مثال باظاهر شخص توانمنديهاي او را سنجيدن</a:t>
            </a:r>
            <a:r>
              <a:rPr lang="fa-IR" sz="2000" dirty="0" smtClean="0"/>
              <a:t>.</a:t>
            </a:r>
          </a:p>
          <a:p>
            <a:pPr marL="0" indent="0">
              <a:buNone/>
            </a:pPr>
            <a:r>
              <a:rPr lang="fa-IR" sz="2000" b="1" dirty="0" smtClean="0">
                <a:solidFill>
                  <a:srgbClr val="FF0000"/>
                </a:solidFill>
              </a:rPr>
              <a:t>یادگیری:</a:t>
            </a:r>
          </a:p>
          <a:p>
            <a:pPr marL="0" indent="0">
              <a:buNone/>
            </a:pPr>
            <a:r>
              <a:rPr lang="fa-IR" sz="2000" dirty="0"/>
              <a:t>تقريبا همه رفتارهاي پيچيده انساني از طريق يادگيري حاصل مي شود. اگر ما بخواهيم رفتار فرد را توجيه، پيش بيني </a:t>
            </a:r>
            <a:r>
              <a:rPr lang="fa-IR" sz="2000" dirty="0" smtClean="0"/>
              <a:t>يا </a:t>
            </a:r>
            <a:r>
              <a:rPr lang="fa-IR" sz="2000" dirty="0"/>
              <a:t>كنترل نمائيم بايد بدانيم كه وي چگونه آن رفتار را ياد گرفته هست</a:t>
            </a:r>
            <a:r>
              <a:rPr lang="fa-IR" sz="2000" dirty="0" smtClean="0"/>
              <a:t>. </a:t>
            </a:r>
            <a:r>
              <a:rPr lang="fa-IR" sz="2000" dirty="0"/>
              <a:t>يادگيري چنين تعريف مي شود كه، هر نوع تغيير نسبتا دائمي كه در نتيجه نوعي تجربه در رفتار رخ دهد. يادگيري </a:t>
            </a:r>
            <a:r>
              <a:rPr lang="fa-IR" sz="2000" dirty="0" smtClean="0"/>
              <a:t>بر  پایه رابطه علت و معلولی (</a:t>
            </a:r>
            <a:r>
              <a:rPr lang="en-US" sz="2000" dirty="0" smtClean="0"/>
              <a:t>law of effect</a:t>
            </a:r>
            <a:r>
              <a:rPr lang="fa-IR" sz="2000" dirty="0" smtClean="0"/>
              <a:t>) </a:t>
            </a:r>
            <a:r>
              <a:rPr lang="fa-IR" sz="2000" dirty="0"/>
              <a:t>گذارده شده است كه مي گويد رفتار تابع نتايج آن هست يعني رفتاري </a:t>
            </a:r>
            <a:r>
              <a:rPr lang="fa-IR" sz="2000" dirty="0" smtClean="0"/>
              <a:t>كه </a:t>
            </a:r>
            <a:r>
              <a:rPr lang="fa-IR" sz="2000" dirty="0"/>
              <a:t>نتيجه مطلوب داشته باشد تكرار خواهد شد و رفتاري كه نتيجه اي نامطلوب داشته باشد تكرار نمي شود.كه منظور </a:t>
            </a:r>
            <a:r>
              <a:rPr lang="fa-IR" sz="2000" dirty="0" smtClean="0"/>
              <a:t>از </a:t>
            </a:r>
            <a:r>
              <a:rPr lang="fa-IR" sz="2000" dirty="0"/>
              <a:t>نتيجه مطلوب(پول، ستايش،ارتقاي مقام يا حتي يك لبخند) مي باشد</a:t>
            </a:r>
            <a:r>
              <a:rPr lang="fa-IR" sz="2000" dirty="0" smtClean="0"/>
              <a:t>.</a:t>
            </a:r>
          </a:p>
          <a:p>
            <a:pPr marL="0" indent="0">
              <a:buNone/>
            </a:pPr>
            <a:r>
              <a:rPr lang="fa-IR" sz="2000" dirty="0"/>
              <a:t>كليد اصلي در فرآيند يادگيري مربوط به دو تئوري شكل دهي و الگو سازي مي باشد كه شكل دهي همان فرآيند </a:t>
            </a:r>
            <a:r>
              <a:rPr lang="fa-IR" sz="2000" dirty="0" smtClean="0"/>
              <a:t>آزمون </a:t>
            </a:r>
            <a:r>
              <a:rPr lang="fa-IR" sz="2000" dirty="0"/>
              <a:t>و خطاست كه با خطاها تجربيات افزايش يافته و منجر به يادگيري و تغيير رفتار مي شود.اين نوع يادگيري آهنگ </a:t>
            </a:r>
            <a:r>
              <a:rPr lang="fa-IR" sz="2000" dirty="0" smtClean="0"/>
              <a:t>كندي دارد.</a:t>
            </a:r>
          </a:p>
          <a:p>
            <a:pPr marL="0" indent="0">
              <a:buNone/>
            </a:pPr>
            <a:r>
              <a:rPr lang="fa-IR" sz="2000" dirty="0"/>
              <a:t>الگو سازي </a:t>
            </a:r>
            <a:r>
              <a:rPr lang="fa-IR" sz="2000" dirty="0" smtClean="0"/>
              <a:t>،مشاهده </a:t>
            </a:r>
            <a:r>
              <a:rPr lang="fa-IR" sz="2000" dirty="0"/>
              <a:t>رفتار ديگران و عمل مطابق آنها خواهد بود و اين فرآيند همانند كاري است كه در مدرسه </a:t>
            </a:r>
            <a:r>
              <a:rPr lang="fa-IR" sz="2000" dirty="0" smtClean="0"/>
              <a:t>انجام می شود.</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33</a:t>
            </a:fld>
            <a:endParaRPr lang="en-US" dirty="0"/>
          </a:p>
        </p:txBody>
      </p:sp>
    </p:spTree>
    <p:extLst>
      <p:ext uri="{BB962C8B-B14F-4D97-AF65-F5344CB8AC3E}">
        <p14:creationId xmlns:p14="http://schemas.microsoft.com/office/powerpoint/2010/main" val="2768316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4: انگيزش</a:t>
            </a:r>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smtClean="0">
                <a:solidFill>
                  <a:srgbClr val="FF0000"/>
                </a:solidFill>
              </a:rPr>
              <a:t>انگیزش چیست؟</a:t>
            </a:r>
          </a:p>
          <a:p>
            <a:pPr marL="0" indent="0">
              <a:buNone/>
            </a:pPr>
            <a:r>
              <a:rPr lang="fa-IR" sz="2000" dirty="0" smtClean="0"/>
              <a:t>انگیزش تمایل به انجام کار است و در گرو توانایی فرد، تا بدان وسیله نوعی نیاز تامین گردد.</a:t>
            </a:r>
          </a:p>
          <a:p>
            <a:pPr marL="0" indent="0">
              <a:buNone/>
            </a:pPr>
            <a:r>
              <a:rPr lang="fa-IR" sz="2000" dirty="0" smtClean="0"/>
              <a:t>فرایند اصلی انگیزش:</a:t>
            </a:r>
          </a:p>
          <a:p>
            <a:pPr marL="0" indent="0">
              <a:buNone/>
            </a:pPr>
            <a:r>
              <a:rPr lang="fa-IR" sz="2000" dirty="0" smtClean="0"/>
              <a:t>نیاز های ارضا نشده           تنش             انگیزه           کوشش رفتاری           نیازهای ارضا شده</a:t>
            </a:r>
          </a:p>
          <a:p>
            <a:pPr marL="0" indent="0">
              <a:buNone/>
            </a:pPr>
            <a:r>
              <a:rPr lang="fa-IR" sz="2000" dirty="0" smtClean="0"/>
              <a:t>کاهش تنش</a:t>
            </a:r>
          </a:p>
          <a:p>
            <a:pPr marL="0" indent="0">
              <a:buNone/>
            </a:pPr>
            <a:endParaRPr lang="fa-IR" sz="2000" dirty="0"/>
          </a:p>
          <a:p>
            <a:pPr marL="0" indent="0">
              <a:buNone/>
            </a:pPr>
            <a:r>
              <a:rPr lang="fa-IR" sz="2000" dirty="0" smtClean="0"/>
              <a:t>نیاز به معنی نوعی کسر و کمبود روانی و فیزیولوژیک است که می تواند دستاورد خاصی داشته باشد.</a:t>
            </a:r>
          </a:p>
          <a:p>
            <a:pPr marL="0" indent="0">
              <a:buNone/>
            </a:pPr>
            <a:r>
              <a:rPr lang="fa-IR" sz="2000" b="1" dirty="0" smtClean="0">
                <a:solidFill>
                  <a:srgbClr val="FF0000"/>
                </a:solidFill>
              </a:rPr>
              <a:t>نخستين نظريه هاي انگيزش:</a:t>
            </a:r>
          </a:p>
          <a:p>
            <a:pPr marL="0" indent="0">
              <a:buNone/>
            </a:pPr>
            <a:r>
              <a:rPr lang="fa-IR" sz="2000" dirty="0"/>
              <a:t>نظريه سلسله مراتب </a:t>
            </a:r>
            <a:r>
              <a:rPr lang="fa-IR" sz="2000" dirty="0" smtClean="0"/>
              <a:t>نيازها ، تئوری</a:t>
            </a:r>
            <a:r>
              <a:rPr lang="en-US" sz="2000" dirty="0" smtClean="0"/>
              <a:t>X </a:t>
            </a:r>
            <a:r>
              <a:rPr lang="fa-IR" sz="2000" dirty="0" smtClean="0"/>
              <a:t>و تئوری </a:t>
            </a:r>
            <a:r>
              <a:rPr lang="en-US" sz="2000" dirty="0" smtClean="0"/>
              <a:t>Y</a:t>
            </a:r>
            <a:r>
              <a:rPr lang="fa-IR" sz="2000" dirty="0" smtClean="0"/>
              <a:t>، تئوری بهداشتی انگیزش </a:t>
            </a:r>
          </a:p>
          <a:p>
            <a:pPr marL="0" indent="0">
              <a:buNone/>
            </a:pPr>
            <a:r>
              <a:rPr lang="fa-IR" sz="2000" b="1" dirty="0">
                <a:solidFill>
                  <a:srgbClr val="FF0000"/>
                </a:solidFill>
              </a:rPr>
              <a:t>نظريه سلسله مراتب نياز ها</a:t>
            </a:r>
            <a:r>
              <a:rPr lang="fa-IR" sz="2000" b="1" dirty="0" smtClean="0">
                <a:solidFill>
                  <a:srgbClr val="FF0000"/>
                </a:solidFill>
              </a:rPr>
              <a:t>:</a:t>
            </a:r>
          </a:p>
          <a:p>
            <a:pPr marL="0" indent="0">
              <a:buNone/>
            </a:pPr>
            <a:r>
              <a:rPr lang="fa-IR" sz="2000" dirty="0"/>
              <a:t>نظريه سلسله مراتب نياز ها كه توسط آبراهام مزلو ارائه شد از مشهورترين نظريه هاي انگيزش است</a:t>
            </a:r>
            <a:r>
              <a:rPr lang="fa-IR" sz="2000" dirty="0" smtClean="0"/>
              <a:t>. </a:t>
            </a:r>
            <a:r>
              <a:rPr lang="fa-IR" sz="2000" dirty="0"/>
              <a:t>مزلو اساس فرض خود را بر اين گذاشت كه در درون هر انسان پنج دسته نياز (به صورت طبقه بندي شده </a:t>
            </a:r>
            <a:r>
              <a:rPr lang="fa-IR" sz="2000" dirty="0" smtClean="0"/>
              <a:t>) </a:t>
            </a:r>
            <a:r>
              <a:rPr lang="fa-IR" sz="2000" dirty="0"/>
              <a:t>وجود دارد</a:t>
            </a:r>
            <a:r>
              <a:rPr lang="fa-IR" sz="2000" dirty="0" smtClean="0"/>
              <a:t>. </a:t>
            </a:r>
            <a:r>
              <a:rPr lang="fa-IR" sz="2000" dirty="0"/>
              <a:t>اگر نيازي به صورت اساسي و به مقدار لازم ارضا شود ديگر ايجاد انگيزه نمي كند و باعث تحريك فرد </a:t>
            </a:r>
            <a:r>
              <a:rPr lang="fa-IR" sz="2000" dirty="0" smtClean="0"/>
              <a:t>نمي گردد. </a:t>
            </a:r>
            <a:r>
              <a:rPr lang="fa-IR" sz="2000" dirty="0"/>
              <a:t>براي انگيزش فرد بايد محل شخص در سلسله مراتب نيازها مشخص گردد و آنگاه درجهت ارضاي همان </a:t>
            </a:r>
            <a:r>
              <a:rPr lang="fa-IR" sz="2000" dirty="0" smtClean="0"/>
              <a:t>نيازها </a:t>
            </a:r>
            <a:r>
              <a:rPr lang="fa-IR" sz="2000" dirty="0"/>
              <a:t>يا آنها كه در سطح بالاتر قرار دارند اقدام </a:t>
            </a:r>
            <a:r>
              <a:rPr lang="fa-IR" sz="2000" dirty="0" smtClean="0"/>
              <a:t>شود.</a:t>
            </a:r>
            <a:endParaRPr lang="fa-IR" sz="2000" dirty="0">
              <a:solidFill>
                <a:srgbClr val="FF0000"/>
              </a:solidFill>
            </a:endParaRPr>
          </a:p>
        </p:txBody>
      </p:sp>
      <p:cxnSp>
        <p:nvCxnSpPr>
          <p:cNvPr id="7" name="Straight Arrow Connector 6"/>
          <p:cNvCxnSpPr/>
          <p:nvPr/>
        </p:nvCxnSpPr>
        <p:spPr>
          <a:xfrm flipH="1">
            <a:off x="5791200" y="2667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2667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67000" y="2667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57200" y="2702169"/>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270216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4800" y="3159369"/>
            <a:ext cx="7239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6"/>
          </p:nvPr>
        </p:nvSpPr>
        <p:spPr/>
        <p:txBody>
          <a:bodyPr/>
          <a:lstStyle/>
          <a:p>
            <a:fld id="{D022A6DD-1C55-46BB-9D13-6EE9CF3BE74F}" type="slidenum">
              <a:rPr lang="en-US" smtClean="0"/>
              <a:pPr/>
              <a:t>34</a:t>
            </a:fld>
            <a:endParaRPr lang="en-US" dirty="0"/>
          </a:p>
        </p:txBody>
      </p:sp>
    </p:spTree>
    <p:extLst>
      <p:ext uri="{BB962C8B-B14F-4D97-AF65-F5344CB8AC3E}">
        <p14:creationId xmlns:p14="http://schemas.microsoft.com/office/powerpoint/2010/main" val="2008298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endParaRPr lang="fa-IR"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686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35</a:t>
            </a:fld>
            <a:endParaRPr lang="en-US" dirty="0"/>
          </a:p>
        </p:txBody>
      </p:sp>
    </p:spTree>
    <p:extLst>
      <p:ext uri="{BB962C8B-B14F-4D97-AF65-F5344CB8AC3E}">
        <p14:creationId xmlns:p14="http://schemas.microsoft.com/office/powerpoint/2010/main" val="3189994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p:txBody>
          <a:bodyPr/>
          <a:lstStyle/>
          <a:p>
            <a:pPr marL="0" indent="0">
              <a:buNone/>
            </a:pPr>
            <a:endParaRPr lang="fa-IR"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8" y="1295400"/>
            <a:ext cx="8956431"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36</a:t>
            </a:fld>
            <a:endParaRPr lang="en-US" dirty="0"/>
          </a:p>
        </p:txBody>
      </p:sp>
    </p:spTree>
    <p:extLst>
      <p:ext uri="{BB962C8B-B14F-4D97-AF65-F5344CB8AC3E}">
        <p14:creationId xmlns:p14="http://schemas.microsoft.com/office/powerpoint/2010/main" val="1556399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smtClean="0">
                <a:solidFill>
                  <a:srgbClr val="FF0000"/>
                </a:solidFill>
              </a:rPr>
              <a:t>تئوری</a:t>
            </a:r>
            <a:r>
              <a:rPr lang="en-US" sz="2000" b="1" dirty="0" smtClean="0">
                <a:solidFill>
                  <a:srgbClr val="FF0000"/>
                </a:solidFill>
              </a:rPr>
              <a:t>X </a:t>
            </a:r>
            <a:r>
              <a:rPr lang="fa-IR" sz="2000" b="1" dirty="0" smtClean="0">
                <a:solidFill>
                  <a:srgbClr val="FF0000"/>
                </a:solidFill>
              </a:rPr>
              <a:t>و تئوری </a:t>
            </a:r>
            <a:r>
              <a:rPr lang="en-US" sz="2000" b="1" dirty="0" smtClean="0">
                <a:solidFill>
                  <a:srgbClr val="FF0000"/>
                </a:solidFill>
              </a:rPr>
              <a:t>Y</a:t>
            </a:r>
            <a:r>
              <a:rPr lang="fa-IR" sz="2000" b="1" dirty="0" smtClean="0">
                <a:solidFill>
                  <a:srgbClr val="FF0000"/>
                </a:solidFill>
              </a:rPr>
              <a:t>:</a:t>
            </a:r>
          </a:p>
          <a:p>
            <a:pPr marL="0" indent="0">
              <a:buNone/>
            </a:pPr>
            <a:r>
              <a:rPr lang="fa-IR" sz="2000" dirty="0"/>
              <a:t>داگلاس مك گرگور دو ديدگاه متمايز از انسان ارائه كرد: يك ديدگاه اصولا منفي كه آن را </a:t>
            </a:r>
            <a:r>
              <a:rPr lang="fa-IR" sz="2000" dirty="0" smtClean="0"/>
              <a:t>تئوري</a:t>
            </a:r>
            <a:r>
              <a:rPr lang="en-US" sz="2000" dirty="0" smtClean="0"/>
              <a:t>X</a:t>
            </a:r>
            <a:r>
              <a:rPr lang="fa-IR" sz="2000" dirty="0" smtClean="0"/>
              <a:t> خواند و یک دیدگاه مثبت که ان را تئوری</a:t>
            </a:r>
            <a:r>
              <a:rPr lang="en-US" sz="2000" dirty="0" smtClean="0"/>
              <a:t>Y</a:t>
            </a:r>
            <a:r>
              <a:rPr lang="fa-IR" sz="2000" dirty="0" smtClean="0"/>
              <a:t> نامید. تئوری</a:t>
            </a:r>
            <a:r>
              <a:rPr lang="en-US" sz="2000" dirty="0" smtClean="0"/>
              <a:t>X</a:t>
            </a:r>
            <a:r>
              <a:rPr lang="fa-IR" sz="2000" dirty="0" smtClean="0"/>
              <a:t> </a:t>
            </a:r>
            <a:r>
              <a:rPr lang="fa-IR" sz="2000" dirty="0"/>
              <a:t>بر اين فرض قرار مي گيرند كه نياز هاي رده پايين بر فرد حاكم هستند و </a:t>
            </a:r>
            <a:r>
              <a:rPr lang="fa-IR" sz="2000" dirty="0" smtClean="0"/>
              <a:t>تئوري</a:t>
            </a:r>
            <a:r>
              <a:rPr lang="en-US" sz="2000" dirty="0" smtClean="0"/>
              <a:t>Y</a:t>
            </a:r>
            <a:r>
              <a:rPr lang="fa-IR" sz="2000" dirty="0" smtClean="0"/>
              <a:t> </a:t>
            </a:r>
            <a:r>
              <a:rPr lang="fa-IR" sz="2000" dirty="0"/>
              <a:t>بر اين اساس </a:t>
            </a:r>
            <a:r>
              <a:rPr lang="fa-IR" sz="2000" dirty="0" smtClean="0"/>
              <a:t>قرار </a:t>
            </a:r>
            <a:r>
              <a:rPr lang="fa-IR" sz="2000" dirty="0"/>
              <a:t>مي گيرد كه نيازهاي رده بالاتر بر فرد حاكم </a:t>
            </a:r>
            <a:r>
              <a:rPr lang="fa-IR" sz="2000" dirty="0" smtClean="0"/>
              <a:t>هستند.</a:t>
            </a:r>
          </a:p>
          <a:p>
            <a:pPr marL="0" indent="0">
              <a:buNone/>
            </a:pPr>
            <a:r>
              <a:rPr lang="fa-IR" sz="2000" b="1" dirty="0" smtClean="0">
                <a:solidFill>
                  <a:srgbClr val="FF0000"/>
                </a:solidFill>
              </a:rPr>
              <a:t>تئوری</a:t>
            </a:r>
            <a:r>
              <a:rPr lang="en-US" sz="2000" b="1" dirty="0" smtClean="0">
                <a:solidFill>
                  <a:srgbClr val="FF0000"/>
                </a:solidFill>
              </a:rPr>
              <a:t>X</a:t>
            </a:r>
            <a:r>
              <a:rPr lang="fa-IR" sz="2000" b="1" dirty="0" smtClean="0">
                <a:solidFill>
                  <a:srgbClr val="FF0000"/>
                </a:solidFill>
              </a:rPr>
              <a:t> </a:t>
            </a:r>
            <a:r>
              <a:rPr lang="fa-IR" sz="2000" b="1" dirty="0">
                <a:solidFill>
                  <a:srgbClr val="FF0000"/>
                </a:solidFill>
              </a:rPr>
              <a:t>بر اساس مفروضات زير قرار دارد</a:t>
            </a:r>
            <a:r>
              <a:rPr lang="fa-IR" sz="2000" b="1" dirty="0" smtClean="0">
                <a:solidFill>
                  <a:srgbClr val="FF0000"/>
                </a:solidFill>
              </a:rPr>
              <a:t>:</a:t>
            </a:r>
          </a:p>
          <a:p>
            <a:pPr marL="0" indent="0">
              <a:buNone/>
            </a:pPr>
            <a:r>
              <a:rPr lang="fa-IR" sz="2000" dirty="0" smtClean="0"/>
              <a:t>1) </a:t>
            </a:r>
            <a:r>
              <a:rPr lang="fa-IR" sz="2000" dirty="0"/>
              <a:t>كاركنان به صورت فطري و طبيعي كار را دوست ندارند و در صورت امكان سعي مي كنند از انجام آن </a:t>
            </a:r>
            <a:r>
              <a:rPr lang="fa-IR" sz="2000" dirty="0" smtClean="0"/>
              <a:t>اجتناب نمایند</a:t>
            </a:r>
          </a:p>
          <a:p>
            <a:pPr marL="0" indent="0">
              <a:buNone/>
            </a:pPr>
            <a:r>
              <a:rPr lang="fa-IR" sz="2000" dirty="0" smtClean="0"/>
              <a:t>2) </a:t>
            </a:r>
            <a:r>
              <a:rPr lang="fa-IR" sz="2000" dirty="0"/>
              <a:t>از آنجا كه كاركنان كار را دوست ندارند، بايد آنان را مجبور كرد و كنترل نمود و يا تهديد كرد تا بتوان </a:t>
            </a:r>
            <a:r>
              <a:rPr lang="fa-IR" sz="2000" dirty="0" smtClean="0"/>
              <a:t>به </a:t>
            </a:r>
            <a:r>
              <a:rPr lang="fa-IR" sz="2000" dirty="0"/>
              <a:t>هدفهاي مورد نظر دست يافت.</a:t>
            </a:r>
          </a:p>
          <a:p>
            <a:pPr marL="0" indent="0">
              <a:buNone/>
            </a:pPr>
            <a:r>
              <a:rPr lang="fa-IR" sz="2000" dirty="0" smtClean="0"/>
              <a:t>3) </a:t>
            </a:r>
            <a:r>
              <a:rPr lang="fa-IR" sz="2000" dirty="0"/>
              <a:t>كاركنان از زير بار مسئوليت شانه خالي مي كنند، لذا بايد به صورت رسمي آنها را هدايت و رهبري كرد</a:t>
            </a:r>
            <a:r>
              <a:rPr lang="fa-IR" sz="2000" dirty="0" smtClean="0"/>
              <a:t>.</a:t>
            </a:r>
          </a:p>
          <a:p>
            <a:pPr marL="0" indent="0">
              <a:buNone/>
            </a:pPr>
            <a:r>
              <a:rPr lang="fa-IR" sz="2000" dirty="0" smtClean="0"/>
              <a:t>4) </a:t>
            </a:r>
            <a:r>
              <a:rPr lang="fa-IR" sz="2000" dirty="0"/>
              <a:t>بيشتر كاركنان امنيت را بالاتر از عوامل ديگر مربوط به كار، قرار مي دهند و هيچ نوع جاه طلبي و بلند </a:t>
            </a:r>
            <a:r>
              <a:rPr lang="fa-IR" sz="2000" dirty="0" smtClean="0"/>
              <a:t>پروازي ندارند.</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37</a:t>
            </a:fld>
            <a:endParaRPr lang="en-US" dirty="0"/>
          </a:p>
        </p:txBody>
      </p:sp>
    </p:spTree>
    <p:extLst>
      <p:ext uri="{BB962C8B-B14F-4D97-AF65-F5344CB8AC3E}">
        <p14:creationId xmlns:p14="http://schemas.microsoft.com/office/powerpoint/2010/main" val="1972766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251718" y="1371600"/>
            <a:ext cx="8663682" cy="5257800"/>
          </a:xfrm>
        </p:spPr>
        <p:txBody>
          <a:bodyPr/>
          <a:lstStyle/>
          <a:p>
            <a:pPr marL="0" indent="0">
              <a:buNone/>
            </a:pPr>
            <a:r>
              <a:rPr lang="fa-IR" sz="2000" b="1" dirty="0" smtClean="0">
                <a:solidFill>
                  <a:srgbClr val="FF0000"/>
                </a:solidFill>
              </a:rPr>
              <a:t>تئوری </a:t>
            </a:r>
            <a:r>
              <a:rPr lang="en-US" sz="2000" b="1" dirty="0" smtClean="0">
                <a:solidFill>
                  <a:srgbClr val="FF0000"/>
                </a:solidFill>
              </a:rPr>
              <a:t>Y</a:t>
            </a:r>
            <a:r>
              <a:rPr lang="fa-IR" sz="2000" b="1" dirty="0" smtClean="0">
                <a:solidFill>
                  <a:srgbClr val="FF0000"/>
                </a:solidFill>
              </a:rPr>
              <a:t> </a:t>
            </a:r>
            <a:r>
              <a:rPr lang="fa-IR" sz="2000" b="1" dirty="0">
                <a:solidFill>
                  <a:srgbClr val="FF0000"/>
                </a:solidFill>
              </a:rPr>
              <a:t>بر اساس مفروضات زير قرار دارد</a:t>
            </a:r>
            <a:r>
              <a:rPr lang="fa-IR" sz="2000" b="1" dirty="0" smtClean="0">
                <a:solidFill>
                  <a:srgbClr val="FF0000"/>
                </a:solidFill>
              </a:rPr>
              <a:t>:</a:t>
            </a:r>
          </a:p>
          <a:p>
            <a:pPr marL="0" indent="0">
              <a:buNone/>
            </a:pPr>
            <a:r>
              <a:rPr lang="fa-IR" sz="2000" dirty="0" smtClean="0"/>
              <a:t>1) </a:t>
            </a:r>
            <a:r>
              <a:rPr lang="fa-IR" sz="2000" dirty="0"/>
              <a:t>كاركنان كار را امري طبيعي و همانند تفريح يا بازي مي </a:t>
            </a:r>
            <a:r>
              <a:rPr lang="fa-IR" sz="2000" dirty="0" smtClean="0"/>
              <a:t>پندارند.</a:t>
            </a:r>
          </a:p>
          <a:p>
            <a:pPr marL="0" indent="0">
              <a:buNone/>
            </a:pPr>
            <a:r>
              <a:rPr lang="fa-IR" sz="2000" dirty="0" smtClean="0"/>
              <a:t>2) </a:t>
            </a:r>
            <a:r>
              <a:rPr lang="fa-IR" sz="2000" dirty="0"/>
              <a:t>كسي كه خود را به هدف يا هدف هايي متعهد نموده است داراي نوعي خود رهبري و خود كنترلي مي باشد</a:t>
            </a:r>
            <a:r>
              <a:rPr lang="fa-IR" sz="2000" dirty="0" smtClean="0"/>
              <a:t>.</a:t>
            </a:r>
          </a:p>
          <a:p>
            <a:pPr marL="0" indent="0">
              <a:buNone/>
            </a:pPr>
            <a:r>
              <a:rPr lang="fa-IR" sz="2000" dirty="0" smtClean="0"/>
              <a:t>3) </a:t>
            </a:r>
            <a:r>
              <a:rPr lang="fa-IR" sz="2000" dirty="0"/>
              <a:t>بيشتر افراد مي توانند مسئوليت بپذيرند و حتي در پي پذيرفتن مسئوليتها بر </a:t>
            </a:r>
            <a:r>
              <a:rPr lang="fa-IR" sz="2000" dirty="0" smtClean="0"/>
              <a:t>آيند.</a:t>
            </a:r>
          </a:p>
          <a:p>
            <a:pPr marL="0" indent="0">
              <a:buNone/>
            </a:pPr>
            <a:r>
              <a:rPr lang="fa-IR" sz="2000" dirty="0" smtClean="0"/>
              <a:t>4) </a:t>
            </a:r>
            <a:r>
              <a:rPr lang="fa-IR" sz="2000" dirty="0"/>
              <a:t>خلاقيت، يعني توانايي براي گرفتن تصميمات خوب وبيشتر افراد جامعه داراي اين ويژگي هستند ؛ اين امر </a:t>
            </a:r>
            <a:r>
              <a:rPr lang="fa-IR" sz="2000" dirty="0" smtClean="0"/>
              <a:t>تنها از ویژگی های مدیران نیست.</a:t>
            </a:r>
          </a:p>
          <a:p>
            <a:pPr marL="0" indent="0">
              <a:buNone/>
            </a:pPr>
            <a:r>
              <a:rPr lang="fa-IR" sz="2000" b="1" dirty="0">
                <a:solidFill>
                  <a:srgbClr val="FF0000"/>
                </a:solidFill>
              </a:rPr>
              <a:t>تئوري بهداشت </a:t>
            </a:r>
            <a:r>
              <a:rPr lang="fa-IR" sz="2000" b="1" dirty="0" smtClean="0">
                <a:solidFill>
                  <a:srgbClr val="FF0000"/>
                </a:solidFill>
              </a:rPr>
              <a:t>– انگيزش:</a:t>
            </a:r>
          </a:p>
          <a:p>
            <a:pPr marL="0" indent="0">
              <a:buNone/>
            </a:pPr>
            <a:r>
              <a:rPr lang="fa-IR" sz="2000" dirty="0"/>
              <a:t>تئوري بهداشت انگيزش به وسيله يك روانشناس به نام فردريك هرزبرگ ارائه شد</a:t>
            </a:r>
            <a:r>
              <a:rPr lang="fa-IR" sz="2000" dirty="0" smtClean="0"/>
              <a:t>. </a:t>
            </a:r>
            <a:r>
              <a:rPr lang="fa-IR" sz="2000" dirty="0"/>
              <a:t>از نظر هرزبرگ رضايت عكس نارضايتي </a:t>
            </a:r>
            <a:r>
              <a:rPr lang="fa-IR" sz="2000" dirty="0" smtClean="0"/>
              <a:t>نيست. </a:t>
            </a:r>
            <a:r>
              <a:rPr lang="fa-IR" sz="2000" dirty="0"/>
              <a:t>هرزبرگ عواملي را كه در نارضايتي موثر هستند را عوامل بهداشتي ناميد وعواملي كه موجب رضايت مي شوند </a:t>
            </a:r>
            <a:r>
              <a:rPr lang="fa-IR" sz="2000" dirty="0" smtClean="0"/>
              <a:t>را </a:t>
            </a:r>
            <a:r>
              <a:rPr lang="fa-IR" sz="2000" dirty="0"/>
              <a:t>عوامل انگيزشي ناميد</a:t>
            </a:r>
            <a:r>
              <a:rPr lang="fa-IR" sz="2000" dirty="0" smtClean="0"/>
              <a:t>. </a:t>
            </a:r>
          </a:p>
          <a:p>
            <a:pPr marL="0" indent="0">
              <a:buNone/>
            </a:pPr>
            <a:endParaRPr lang="fa-IR" sz="2000" dirty="0" smtClean="0"/>
          </a:p>
          <a:p>
            <a:pPr marL="0" indent="0">
              <a:buNone/>
            </a:pPr>
            <a:r>
              <a:rPr lang="fa-IR" sz="2000" b="1" dirty="0">
                <a:solidFill>
                  <a:srgbClr val="FF0000"/>
                </a:solidFill>
              </a:rPr>
              <a:t>تئوري هاي نوين </a:t>
            </a:r>
            <a:r>
              <a:rPr lang="fa-IR" sz="2000" b="1" dirty="0" smtClean="0">
                <a:solidFill>
                  <a:srgbClr val="FF0000"/>
                </a:solidFill>
              </a:rPr>
              <a:t>انگيزش:</a:t>
            </a:r>
          </a:p>
          <a:p>
            <a:pPr marL="0" indent="0">
              <a:buNone/>
            </a:pPr>
            <a:r>
              <a:rPr lang="fa-IR" sz="2000" dirty="0"/>
              <a:t>تئوري مبتني بر نيازهاي سه </a:t>
            </a:r>
            <a:r>
              <a:rPr lang="fa-IR" sz="2000" dirty="0" smtClean="0"/>
              <a:t>گانه، </a:t>
            </a:r>
            <a:r>
              <a:rPr lang="fa-IR" sz="2000" dirty="0"/>
              <a:t>نظريه تعيين </a:t>
            </a:r>
            <a:r>
              <a:rPr lang="fa-IR" sz="2000" dirty="0" smtClean="0"/>
              <a:t>هدف، </a:t>
            </a:r>
            <a:r>
              <a:rPr lang="fa-IR" sz="2000" dirty="0"/>
              <a:t>تئوري تقويت </a:t>
            </a:r>
            <a:r>
              <a:rPr lang="fa-IR" sz="2000" dirty="0" smtClean="0"/>
              <a:t>رفتار، </a:t>
            </a:r>
            <a:r>
              <a:rPr lang="fa-IR" sz="2000" dirty="0"/>
              <a:t>نظريه </a:t>
            </a:r>
            <a:r>
              <a:rPr lang="fa-IR" sz="2000" dirty="0" smtClean="0"/>
              <a:t>برابري، </a:t>
            </a:r>
            <a:r>
              <a:rPr lang="fa-IR" sz="2000" dirty="0"/>
              <a:t>نظريه </a:t>
            </a:r>
            <a:r>
              <a:rPr lang="fa-IR" sz="2000" dirty="0" smtClean="0"/>
              <a:t>انتظار.</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38</a:t>
            </a:fld>
            <a:endParaRPr lang="en-US" dirty="0"/>
          </a:p>
        </p:txBody>
      </p:sp>
    </p:spTree>
    <p:extLst>
      <p:ext uri="{BB962C8B-B14F-4D97-AF65-F5344CB8AC3E}">
        <p14:creationId xmlns:p14="http://schemas.microsoft.com/office/powerpoint/2010/main" val="967954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152400" y="1371600"/>
            <a:ext cx="8839200" cy="5334000"/>
          </a:xfrm>
        </p:spPr>
        <p:txBody>
          <a:bodyPr/>
          <a:lstStyle/>
          <a:p>
            <a:pPr marL="0" indent="0">
              <a:buNone/>
            </a:pPr>
            <a:r>
              <a:rPr lang="fa-IR" sz="2000" b="1" dirty="0">
                <a:solidFill>
                  <a:srgbClr val="FF0000"/>
                </a:solidFill>
              </a:rPr>
              <a:t>تئوري مبتني بر نياز هاي سه </a:t>
            </a:r>
            <a:r>
              <a:rPr lang="fa-IR" sz="2000" b="1" dirty="0" smtClean="0">
                <a:solidFill>
                  <a:srgbClr val="FF0000"/>
                </a:solidFill>
              </a:rPr>
              <a:t>گانه:</a:t>
            </a:r>
          </a:p>
          <a:p>
            <a:pPr marL="0" indent="0">
              <a:buNone/>
            </a:pPr>
            <a:r>
              <a:rPr lang="fa-IR" sz="2000" dirty="0"/>
              <a:t>ديويد مك كللند و تعدادي ديگر از پژوهشگران سه عامل انگيزشي ذي ربط يا نياز را پيشنهاد نمودند كه عبارتند از</a:t>
            </a:r>
            <a:r>
              <a:rPr lang="fa-IR" sz="2000" dirty="0" smtClean="0"/>
              <a:t>: 1) </a:t>
            </a:r>
            <a:r>
              <a:rPr lang="fa-IR" sz="2000" dirty="0"/>
              <a:t>نياز به كسب </a:t>
            </a:r>
            <a:r>
              <a:rPr lang="fa-IR" sz="2000" dirty="0" smtClean="0"/>
              <a:t>موفقيت  2) </a:t>
            </a:r>
            <a:r>
              <a:rPr lang="fa-IR" sz="2000" dirty="0"/>
              <a:t>نياز به كسب قدرت و اعمال </a:t>
            </a:r>
            <a:r>
              <a:rPr lang="fa-IR" sz="2000" dirty="0" smtClean="0"/>
              <a:t>آن 3) </a:t>
            </a:r>
            <a:r>
              <a:rPr lang="fa-IR" sz="2000" dirty="0"/>
              <a:t>نياز به ايجاد </a:t>
            </a:r>
            <a:r>
              <a:rPr lang="fa-IR" sz="2000" dirty="0" smtClean="0"/>
              <a:t>دوستي.</a:t>
            </a:r>
          </a:p>
          <a:p>
            <a:pPr marL="0" indent="0">
              <a:buNone/>
            </a:pPr>
            <a:r>
              <a:rPr lang="fa-IR" sz="2000" b="1" dirty="0">
                <a:solidFill>
                  <a:srgbClr val="FF0000"/>
                </a:solidFill>
              </a:rPr>
              <a:t>نظريه تعيين </a:t>
            </a:r>
            <a:r>
              <a:rPr lang="fa-IR" sz="2000" b="1" dirty="0" smtClean="0">
                <a:solidFill>
                  <a:srgbClr val="FF0000"/>
                </a:solidFill>
              </a:rPr>
              <a:t>هدف:</a:t>
            </a:r>
          </a:p>
          <a:p>
            <a:pPr marL="0" indent="0">
              <a:buNone/>
            </a:pPr>
            <a:r>
              <a:rPr lang="fa-IR" sz="2000" dirty="0"/>
              <a:t>تئوري مزبور تيانگر اين است كه قصد يا اراده فرد يا سازمان را مي توان به عنوان منبع اصلي انگيزش به </a:t>
            </a:r>
            <a:r>
              <a:rPr lang="fa-IR" sz="2000" dirty="0" smtClean="0"/>
              <a:t>حساب </a:t>
            </a:r>
            <a:r>
              <a:rPr lang="fa-IR" sz="2000" dirty="0"/>
              <a:t>آورد</a:t>
            </a:r>
            <a:r>
              <a:rPr lang="fa-IR" sz="2000" dirty="0" smtClean="0"/>
              <a:t>. </a:t>
            </a:r>
            <a:r>
              <a:rPr lang="fa-IR" sz="2000" dirty="0"/>
              <a:t>پذيرفتن هدف هاي مشكل توسط كاركنان در مقايسه با هدف هاي آسان باعث ارائه عملكرد عالي تري </a:t>
            </a:r>
            <a:r>
              <a:rPr lang="fa-IR" sz="2000" dirty="0" smtClean="0"/>
              <a:t>خواهد </a:t>
            </a:r>
            <a:r>
              <a:rPr lang="fa-IR" sz="2000" dirty="0"/>
              <a:t>شد. در واقع هدف هاي چالشگر و هماورد طلب باعث انگيزش مي </a:t>
            </a:r>
            <a:r>
              <a:rPr lang="fa-IR" sz="2000" dirty="0" smtClean="0"/>
              <a:t>شوند. </a:t>
            </a:r>
            <a:r>
              <a:rPr lang="fa-IR" sz="2000" dirty="0"/>
              <a:t>شد. در واقع هدف هاي چالشگر و هماورد طلب باعث انگيزش مي </a:t>
            </a:r>
            <a:r>
              <a:rPr lang="fa-IR" sz="2000" dirty="0" smtClean="0"/>
              <a:t>شوند.</a:t>
            </a:r>
          </a:p>
          <a:p>
            <a:pPr marL="0" indent="0">
              <a:buNone/>
            </a:pPr>
            <a:r>
              <a:rPr lang="fa-IR" sz="2000" b="1" dirty="0">
                <a:solidFill>
                  <a:srgbClr val="FF0000"/>
                </a:solidFill>
              </a:rPr>
              <a:t>تئوري تقويت </a:t>
            </a:r>
            <a:r>
              <a:rPr lang="fa-IR" sz="2000" b="1" dirty="0" smtClean="0">
                <a:solidFill>
                  <a:srgbClr val="FF0000"/>
                </a:solidFill>
              </a:rPr>
              <a:t>رفتار:</a:t>
            </a:r>
          </a:p>
          <a:p>
            <a:pPr marL="0" indent="0">
              <a:buNone/>
            </a:pPr>
            <a:r>
              <a:rPr lang="fa-IR" sz="2000" dirty="0"/>
              <a:t>تئوري تقويت رفتار نقطه مقابل نظريه تعيين هدف </a:t>
            </a:r>
            <a:r>
              <a:rPr lang="fa-IR" sz="2000" dirty="0" smtClean="0"/>
              <a:t>است. </a:t>
            </a:r>
            <a:r>
              <a:rPr lang="fa-IR" sz="2000" dirty="0"/>
              <a:t>در تئوري تقويت رفتار به جاي توجه به عوامل دروني به عوامل محيطي توجه مي </a:t>
            </a:r>
            <a:r>
              <a:rPr lang="fa-IR" sz="2000" dirty="0" smtClean="0"/>
              <a:t>شود. </a:t>
            </a:r>
            <a:r>
              <a:rPr lang="fa-IR" sz="2000" dirty="0"/>
              <a:t>در تئوري تقويت رفتار بحث قانون علت و معلولي وجود </a:t>
            </a:r>
            <a:r>
              <a:rPr lang="fa-IR" sz="2000" dirty="0" smtClean="0"/>
              <a:t>دارد.</a:t>
            </a:r>
          </a:p>
          <a:p>
            <a:pPr marL="0" indent="0">
              <a:buNone/>
            </a:pPr>
            <a:r>
              <a:rPr lang="fa-IR" sz="2000" b="1" dirty="0">
                <a:solidFill>
                  <a:srgbClr val="FF0000"/>
                </a:solidFill>
              </a:rPr>
              <a:t>نظريه </a:t>
            </a:r>
            <a:r>
              <a:rPr lang="fa-IR" sz="2000" b="1" dirty="0" smtClean="0">
                <a:solidFill>
                  <a:srgbClr val="FF0000"/>
                </a:solidFill>
              </a:rPr>
              <a:t>برابري:</a:t>
            </a:r>
          </a:p>
          <a:p>
            <a:pPr marL="0" indent="0">
              <a:buNone/>
            </a:pPr>
            <a:r>
              <a:rPr lang="fa-IR" sz="2000" dirty="0"/>
              <a:t>كاركنان و اعضاي سازمان مدام خود را با ديگران مقايسه مي </a:t>
            </a:r>
            <a:r>
              <a:rPr lang="fa-IR" sz="2000" dirty="0" smtClean="0"/>
              <a:t>كنند. </a:t>
            </a:r>
            <a:r>
              <a:rPr lang="fa-IR" sz="2000" dirty="0"/>
              <a:t>سه مرجع براي براي مقايسه همواره مورد توجه است: </a:t>
            </a:r>
            <a:r>
              <a:rPr lang="fa-IR" sz="2000" dirty="0">
                <a:solidFill>
                  <a:srgbClr val="0070C0"/>
                </a:solidFill>
              </a:rPr>
              <a:t>ديگران، سيستم و </a:t>
            </a:r>
            <a:r>
              <a:rPr lang="fa-IR" sz="2000" dirty="0" smtClean="0">
                <a:solidFill>
                  <a:srgbClr val="0070C0"/>
                </a:solidFill>
              </a:rPr>
              <a:t>خود</a:t>
            </a:r>
            <a:r>
              <a:rPr lang="fa-IR" sz="2000" dirty="0" smtClean="0"/>
              <a:t>. </a:t>
            </a:r>
            <a:r>
              <a:rPr lang="fa-IR" sz="2000" dirty="0"/>
              <a:t>هنگامي كه افراد بين داده و ستاده در مقايسه با ديگران نوعي ظلم و نابرابري مشاهده كنند دچار نوعي </a:t>
            </a:r>
            <a:r>
              <a:rPr lang="fa-IR" sz="2000" dirty="0" smtClean="0"/>
              <a:t>تنش می شوند و این تنش باعث ایجاد </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39</a:t>
            </a:fld>
            <a:endParaRPr lang="en-US" dirty="0"/>
          </a:p>
        </p:txBody>
      </p:sp>
    </p:spTree>
    <p:extLst>
      <p:ext uri="{BB962C8B-B14F-4D97-AF65-F5344CB8AC3E}">
        <p14:creationId xmlns:p14="http://schemas.microsoft.com/office/powerpoint/2010/main" val="411554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فصل 1: پيش درآمدي بر رفتار سازماني</a:t>
            </a:r>
          </a:p>
        </p:txBody>
      </p:sp>
      <p:sp>
        <p:nvSpPr>
          <p:cNvPr id="4" name="Text Placeholder 3"/>
          <p:cNvSpPr>
            <a:spLocks noGrp="1"/>
          </p:cNvSpPr>
          <p:nvPr>
            <p:ph type="body" sz="quarter" idx="18"/>
          </p:nvPr>
        </p:nvSpPr>
        <p:spPr>
          <a:xfrm>
            <a:off x="251718" y="1428056"/>
            <a:ext cx="8640762" cy="4896544"/>
          </a:xfrm>
        </p:spPr>
        <p:txBody>
          <a:bodyPr/>
          <a:lstStyle/>
          <a:p>
            <a:pPr marL="0" indent="0">
              <a:buNone/>
            </a:pPr>
            <a:r>
              <a:rPr lang="fa-IR" sz="2100" b="1" dirty="0">
                <a:solidFill>
                  <a:srgbClr val="FF0000"/>
                </a:solidFill>
              </a:rPr>
              <a:t>تعريف رفتار سازماني</a:t>
            </a:r>
            <a:r>
              <a:rPr lang="fa-IR" sz="2100" b="1" dirty="0" smtClean="0">
                <a:solidFill>
                  <a:srgbClr val="FF0000"/>
                </a:solidFill>
              </a:rPr>
              <a:t>:</a:t>
            </a:r>
          </a:p>
          <a:p>
            <a:pPr marL="0" indent="0">
              <a:buNone/>
            </a:pPr>
            <a:r>
              <a:rPr lang="fa-IR" sz="2100" dirty="0"/>
              <a:t>در مرحله عمل مطالعه افراد انساني را مطالعه رفتار سازماني مي نامند. رفتار سازماني عبارت است از مطالعه </a:t>
            </a:r>
            <a:r>
              <a:rPr lang="fa-IR" sz="2100" dirty="0" smtClean="0"/>
              <a:t>منظم </a:t>
            </a:r>
            <a:r>
              <a:rPr lang="fa-IR" sz="2100" dirty="0"/>
              <a:t>(سيستماتيك) عمليات، اقدامات، كارها و نگرش هاي افرادي كه سازمان را </a:t>
            </a:r>
            <a:r>
              <a:rPr lang="fa-IR" sz="2100" dirty="0" smtClean="0"/>
              <a:t>تشكيل </a:t>
            </a:r>
            <a:r>
              <a:rPr lang="fa-IR" sz="2100" dirty="0"/>
              <a:t>مي دهند. در رشته رفتار سازماني مطالعه منظم جايگزين قضاوت مشهودي مي شود، يعني مدارك و شواهد علمي </a:t>
            </a:r>
            <a:r>
              <a:rPr lang="fa-IR" sz="2100" dirty="0" smtClean="0"/>
              <a:t>كه </a:t>
            </a:r>
            <a:r>
              <a:rPr lang="fa-IR" sz="2100" dirty="0"/>
              <a:t>در شرايط كنترل شده جمع آوري مي شود، به شيوه اي معقول مورد سنجش و ارزيابي قرار مي گيرد و در رابطه با هر</a:t>
            </a:r>
          </a:p>
          <a:p>
            <a:pPr marL="0" indent="0">
              <a:buNone/>
            </a:pPr>
            <a:r>
              <a:rPr lang="fa-IR" sz="2100" dirty="0"/>
              <a:t>معلولي در پي علت بر مي آيد. در رابطه با عملكرد فرد نيز سه عامل نقش اساسي دارند: توليد (بهره وري)، غيبت </a:t>
            </a:r>
            <a:r>
              <a:rPr lang="fa-IR" sz="2100" dirty="0" smtClean="0"/>
              <a:t>و </a:t>
            </a:r>
            <a:r>
              <a:rPr lang="fa-IR" sz="2100" dirty="0"/>
              <a:t>جابجايي كاركنان. مديران به كيفيت و كميت توليد كاركنان توجه دارند، حال آن كه غيبت و جابجايي كاركنان بر </a:t>
            </a:r>
            <a:r>
              <a:rPr lang="fa-IR" sz="2100" dirty="0" smtClean="0"/>
              <a:t>بازده </a:t>
            </a:r>
            <a:r>
              <a:rPr lang="fa-IR" sz="2100" dirty="0"/>
              <a:t>و توليد آنان اثر معكوس دارد. جابجايي كاركنان موجب افزايش هزينه ها مي شود و سازمان همواره با افرادي كم </a:t>
            </a:r>
            <a:r>
              <a:rPr lang="fa-IR" sz="2100" dirty="0" smtClean="0"/>
              <a:t>تجربه </a:t>
            </a:r>
            <a:r>
              <a:rPr lang="fa-IR" sz="2100" dirty="0"/>
              <a:t>كار مي كند. مديران به سه علت به رضايت شغلي كاركنان توجه دارند</a:t>
            </a:r>
            <a:r>
              <a:rPr lang="fa-IR" sz="2100" dirty="0" smtClean="0"/>
              <a:t>:</a:t>
            </a:r>
          </a:p>
          <a:p>
            <a:pPr>
              <a:buAutoNum type="arabicParenR"/>
            </a:pPr>
            <a:r>
              <a:rPr lang="fa-IR" sz="2100" dirty="0" smtClean="0"/>
              <a:t>مي </a:t>
            </a:r>
            <a:r>
              <a:rPr lang="fa-IR" sz="2100" dirty="0"/>
              <a:t>توان بين رضايت شغلي فرد و توليد يا بهره وري يك رابطه مستقيم مشاهده كرد</a:t>
            </a:r>
            <a:r>
              <a:rPr lang="fa-IR" sz="2100" dirty="0" smtClean="0"/>
              <a:t>.</a:t>
            </a:r>
          </a:p>
          <a:p>
            <a:pPr>
              <a:buAutoNum type="arabicParenR"/>
            </a:pPr>
            <a:r>
              <a:rPr lang="fa-IR" sz="2100" dirty="0"/>
              <a:t>رضايت شغلي فرد با ميزان غيبت و جابجايي او رابطه معكوس دارد</a:t>
            </a:r>
            <a:r>
              <a:rPr lang="fa-IR" sz="2100" dirty="0" smtClean="0"/>
              <a:t>.</a:t>
            </a:r>
          </a:p>
          <a:p>
            <a:pPr>
              <a:buAutoNum type="arabicParenR"/>
            </a:pPr>
            <a:r>
              <a:rPr lang="fa-IR" sz="2100" dirty="0" smtClean="0">
                <a:cs typeface="B Nazanin" pitchFamily="2" charset="-78"/>
              </a:rPr>
              <a:t>مدیران در برابر کارکنان احساس مسئولیت انسانی می کنند. </a:t>
            </a:r>
            <a:r>
              <a:rPr lang="fa-IR" sz="2100" dirty="0"/>
              <a:t>واژه سازمان در آخرين بخش تعريف نشان مي دهد </a:t>
            </a:r>
            <a:r>
              <a:rPr lang="fa-IR" sz="2100" dirty="0" smtClean="0"/>
              <a:t>كه </a:t>
            </a:r>
            <a:r>
              <a:rPr lang="fa-IR" sz="2100" dirty="0"/>
              <a:t>رفتار سازماني، رفتار فرد يا گروه را در رابطه با كار مورد توجه قرار مي </a:t>
            </a:r>
            <a:r>
              <a:rPr lang="fa-IR" sz="2100" dirty="0" smtClean="0"/>
              <a:t>دهد.</a:t>
            </a:r>
            <a:endParaRPr lang="fa-IR" sz="2100" dirty="0" smtClean="0">
              <a:cs typeface="B Nazanin" pitchFamily="2" charset="-78"/>
            </a:endParaRPr>
          </a:p>
          <a:p>
            <a:pPr marL="0" indent="0">
              <a:buNone/>
            </a:pPr>
            <a:endParaRPr lang="fa-IR" sz="2100" dirty="0"/>
          </a:p>
          <a:p>
            <a:pPr marL="0" indent="0">
              <a:buNone/>
            </a:pPr>
            <a:endParaRPr lang="fa-IR" sz="2100" dirty="0"/>
          </a:p>
          <a:p>
            <a:pPr marL="0" indent="0">
              <a:buNone/>
            </a:pPr>
            <a:endParaRPr lang="fa-IR" sz="2100" dirty="0"/>
          </a:p>
          <a:p>
            <a:pPr marL="0" indent="0" algn="just">
              <a:buNone/>
            </a:pPr>
            <a:endParaRPr lang="fa-IR" sz="2100" dirty="0"/>
          </a:p>
        </p:txBody>
      </p:sp>
      <p:sp>
        <p:nvSpPr>
          <p:cNvPr id="5" name="Slide Number Placeholder 4"/>
          <p:cNvSpPr>
            <a:spLocks noGrp="1"/>
          </p:cNvSpPr>
          <p:nvPr>
            <p:ph type="sldNum" sz="quarter" idx="16"/>
          </p:nvPr>
        </p:nvSpPr>
        <p:spPr/>
        <p:txBody>
          <a:bodyPr/>
          <a:lstStyle/>
          <a:p>
            <a:fld id="{D022A6DD-1C55-46BB-9D13-6EE9CF3BE74F}" type="slidenum">
              <a:rPr lang="en-US" smtClean="0"/>
              <a:pPr/>
              <a:t>4</a:t>
            </a:fld>
            <a:endParaRPr lang="en-US" dirty="0"/>
          </a:p>
        </p:txBody>
      </p:sp>
    </p:spTree>
    <p:extLst>
      <p:ext uri="{BB962C8B-B14F-4D97-AF65-F5344CB8AC3E}">
        <p14:creationId xmlns:p14="http://schemas.microsoft.com/office/powerpoint/2010/main" val="2921617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انگيزش مي شود و فرد در پي چيزي بر مي آيد كه عدالت و انصاف است</a:t>
            </a:r>
            <a:r>
              <a:rPr lang="fa-IR" sz="2000" dirty="0" smtClean="0"/>
              <a:t>.</a:t>
            </a:r>
          </a:p>
          <a:p>
            <a:pPr marL="0" indent="0">
              <a:buNone/>
            </a:pPr>
            <a:endParaRPr lang="fa-IR"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25" y="1828800"/>
            <a:ext cx="72199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40</a:t>
            </a:fld>
            <a:endParaRPr lang="en-US" dirty="0"/>
          </a:p>
        </p:txBody>
      </p:sp>
    </p:spTree>
    <p:extLst>
      <p:ext uri="{BB962C8B-B14F-4D97-AF65-F5344CB8AC3E}">
        <p14:creationId xmlns:p14="http://schemas.microsoft.com/office/powerpoint/2010/main" val="3091437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4: انگيزش</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400" dirty="0"/>
              <a:t>نظريه انتظار از ويكتور روم يكي از پذيرفته شده ترين توجيهاتي است كه در باره انگيزش مي شود</a:t>
            </a:r>
            <a:r>
              <a:rPr lang="fa-IR" sz="2400" dirty="0" smtClean="0"/>
              <a:t>. </a:t>
            </a:r>
            <a:r>
              <a:rPr lang="fa-IR" sz="2400" dirty="0"/>
              <a:t>اين نظريه شامل سه متغير مي گردد: 1- اهميت 2- رابطه بين عملكرد و پاداش 3- رابطه بين تلاش و </a:t>
            </a:r>
            <a:r>
              <a:rPr lang="fa-IR" sz="2400" dirty="0" smtClean="0"/>
              <a:t>عملكرد. </a:t>
            </a:r>
          </a:p>
          <a:p>
            <a:pPr marL="0" indent="0">
              <a:buNone/>
            </a:pPr>
            <a:r>
              <a:rPr lang="fa-IR" sz="2400" b="1" dirty="0">
                <a:solidFill>
                  <a:srgbClr val="0070C0"/>
                </a:solidFill>
              </a:rPr>
              <a:t>استدلال نظريه انتظار: </a:t>
            </a:r>
            <a:r>
              <a:rPr lang="fa-IR" sz="2400" dirty="0"/>
              <a:t>گرايش به نوعي عمل در جهتي مشخص در گرو انتظاراتي است كه پيامد آن </a:t>
            </a:r>
            <a:r>
              <a:rPr lang="fa-IR" sz="2400" dirty="0" smtClean="0"/>
              <a:t>مشخص </a:t>
            </a:r>
            <a:r>
              <a:rPr lang="fa-IR" sz="2400" dirty="0"/>
              <a:t>مي باشد و نتيجه مزبور مورد علاقه عامل يا فاعل مي </a:t>
            </a:r>
            <a:r>
              <a:rPr lang="fa-IR" sz="2400" dirty="0" smtClean="0"/>
              <a:t>باشد. راز اصلی نظریه انتظار در درک هدف های فردی و تشخیص رابطه بین تلاش و عملکرد، بین عملکرد و پاداش و سرانجام بین پاداش و تامین هدف فرد نهفته است.</a:t>
            </a:r>
          </a:p>
          <a:p>
            <a:pPr marL="0" indent="0">
              <a:buNone/>
            </a:pPr>
            <a:r>
              <a:rPr lang="fa-IR" sz="2400" b="1" dirty="0">
                <a:solidFill>
                  <a:srgbClr val="0070C0"/>
                </a:solidFill>
              </a:rPr>
              <a:t> </a:t>
            </a:r>
            <a:r>
              <a:rPr lang="fa-IR" sz="2400" b="1" dirty="0" smtClean="0">
                <a:solidFill>
                  <a:srgbClr val="0070C0"/>
                </a:solidFill>
              </a:rPr>
              <a:t>الگوی ساده انتظار:</a:t>
            </a:r>
          </a:p>
          <a:p>
            <a:pPr marL="0" indent="0">
              <a:buNone/>
            </a:pPr>
            <a:r>
              <a:rPr lang="fa-IR" sz="2400" dirty="0" smtClean="0"/>
              <a:t>تلاش فرد            عملکرد فرد             پاداش های سازمان              هدف های فرد.</a:t>
            </a:r>
          </a:p>
          <a:p>
            <a:pPr marL="0" indent="0">
              <a:buNone/>
            </a:pPr>
            <a:endParaRPr lang="fa-IR" sz="2400" dirty="0"/>
          </a:p>
          <a:p>
            <a:pPr marL="0" indent="0">
              <a:buNone/>
            </a:pPr>
            <a:r>
              <a:rPr lang="fa-IR" sz="2400" dirty="0" smtClean="0"/>
              <a:t>تئوری های انگیزش در محدوده فرهنگی قرار  دارند. بیشتر تئوری های انگیزش به وسیله امریکایی ها، درباره امریکا یی ها و در ایالت متحده آمریکا ارائه شده است.</a:t>
            </a:r>
            <a:endParaRPr lang="fa-IR" sz="2400" dirty="0"/>
          </a:p>
        </p:txBody>
      </p:sp>
      <p:cxnSp>
        <p:nvCxnSpPr>
          <p:cNvPr id="7" name="Straight Arrow Connector 6"/>
          <p:cNvCxnSpPr/>
          <p:nvPr/>
        </p:nvCxnSpPr>
        <p:spPr>
          <a:xfrm flipH="1">
            <a:off x="7162800" y="47244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05400" y="4724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48006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6"/>
          </p:nvPr>
        </p:nvSpPr>
        <p:spPr/>
        <p:txBody>
          <a:bodyPr/>
          <a:lstStyle/>
          <a:p>
            <a:fld id="{D022A6DD-1C55-46BB-9D13-6EE9CF3BE74F}" type="slidenum">
              <a:rPr lang="en-US" smtClean="0"/>
              <a:pPr/>
              <a:t>41</a:t>
            </a:fld>
            <a:endParaRPr lang="en-US" dirty="0"/>
          </a:p>
        </p:txBody>
      </p:sp>
    </p:spTree>
    <p:extLst>
      <p:ext uri="{BB962C8B-B14F-4D97-AF65-F5344CB8AC3E}">
        <p14:creationId xmlns:p14="http://schemas.microsoft.com/office/powerpoint/2010/main" val="1539028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5: انگيزش: از مفاهيم تا كاربرد</a:t>
            </a:r>
          </a:p>
        </p:txBody>
      </p:sp>
      <p:sp>
        <p:nvSpPr>
          <p:cNvPr id="5" name="Text Placeholder 4"/>
          <p:cNvSpPr>
            <a:spLocks noGrp="1"/>
          </p:cNvSpPr>
          <p:nvPr>
            <p:ph type="body" sz="quarter" idx="18"/>
          </p:nvPr>
        </p:nvSpPr>
        <p:spPr>
          <a:xfrm>
            <a:off x="251718" y="1447800"/>
            <a:ext cx="8640762" cy="5257800"/>
          </a:xfrm>
        </p:spPr>
        <p:txBody>
          <a:bodyPr/>
          <a:lstStyle/>
          <a:p>
            <a:pPr marL="0" indent="0">
              <a:buNone/>
            </a:pPr>
            <a:r>
              <a:rPr lang="fa-IR" sz="2100" dirty="0"/>
              <a:t>در اين فصل بر جنبه هاي كاربردي مفاهيم انگيزش تاكيد مي شود.(يعني رابطه بين تئوري و عملي</a:t>
            </a:r>
            <a:r>
              <a:rPr lang="fa-IR" sz="2100" dirty="0" smtClean="0"/>
              <a:t>).</a:t>
            </a:r>
          </a:p>
          <a:p>
            <a:pPr marL="0" indent="0">
              <a:buNone/>
            </a:pPr>
            <a:r>
              <a:rPr lang="fa-IR" sz="2100" b="1" dirty="0">
                <a:solidFill>
                  <a:srgbClr val="FF0000"/>
                </a:solidFill>
              </a:rPr>
              <a:t>مديريت مبتني بر هدف چيست </a:t>
            </a:r>
            <a:r>
              <a:rPr lang="fa-IR" sz="2100" b="1" dirty="0" smtClean="0">
                <a:solidFill>
                  <a:srgbClr val="FF0000"/>
                </a:solidFill>
              </a:rPr>
              <a:t>؟</a:t>
            </a:r>
          </a:p>
          <a:p>
            <a:pPr marL="0" indent="0">
              <a:buNone/>
            </a:pPr>
            <a:r>
              <a:rPr lang="fa-IR" sz="2100" dirty="0"/>
              <a:t>در مديريت مبتني بر هدف به مشاركت افراد در تعيين هدف تاكيد مي </a:t>
            </a:r>
            <a:r>
              <a:rPr lang="fa-IR" sz="2100" dirty="0" smtClean="0"/>
              <a:t>شود. اين </a:t>
            </a:r>
            <a:r>
              <a:rPr lang="fa-IR" sz="2100" dirty="0"/>
              <a:t>هدفها بايد قابل لمس ,قابل تائيد و </a:t>
            </a:r>
            <a:r>
              <a:rPr lang="fa-IR" sz="2100" dirty="0" smtClean="0"/>
              <a:t>قابل </a:t>
            </a:r>
            <a:r>
              <a:rPr lang="fa-IR" sz="2100" dirty="0"/>
              <a:t>سنجش يا اندازه گيري باشند , و هدف آن اين است كه با استفاده از هدفهاي سازماني موجبات انگيزش و </a:t>
            </a:r>
            <a:r>
              <a:rPr lang="fa-IR" sz="2100" dirty="0" smtClean="0"/>
              <a:t>تحريك </a:t>
            </a:r>
            <a:r>
              <a:rPr lang="fa-IR" sz="2100" dirty="0"/>
              <a:t>كاركنان را بوجود آورد. ارزش مديريت مبتني بر هدف در اين است كه مي توان هدفهاي كوچك سازماني را به </a:t>
            </a:r>
            <a:r>
              <a:rPr lang="fa-IR" sz="2100" dirty="0" smtClean="0"/>
              <a:t>صورت </a:t>
            </a:r>
            <a:r>
              <a:rPr lang="fa-IR" sz="2100" dirty="0"/>
              <a:t>هدفهاي خاص, براي واحد سازمان و اعضاي آن درآورد. مديريت مبتني بر هدف ايجاب مي كند كه سازمان را به </a:t>
            </a:r>
            <a:r>
              <a:rPr lang="fa-IR" sz="2100" dirty="0" smtClean="0"/>
              <a:t>صورت </a:t>
            </a:r>
            <a:r>
              <a:rPr lang="fa-IR" sz="2100" dirty="0"/>
              <a:t>واحدها و اجزاي كوچكتر درآورد.اين سلسله مراتب هدفها باعث مي شود كه بين هدفهاي يك سطح سازمان با </a:t>
            </a:r>
            <a:r>
              <a:rPr lang="fa-IR" sz="2100" dirty="0" smtClean="0"/>
              <a:t>هدفهاي </a:t>
            </a:r>
            <a:r>
              <a:rPr lang="fa-IR" sz="2100" dirty="0"/>
              <a:t>سطح ديگر سازمان ارتباط برقرار شود</a:t>
            </a:r>
            <a:r>
              <a:rPr lang="fa-IR" sz="2100" dirty="0" smtClean="0"/>
              <a:t>. </a:t>
            </a:r>
            <a:r>
              <a:rPr lang="fa-IR" sz="2100" dirty="0"/>
              <a:t>از آنجا كه مديران واحدهاي پائين تر سازمان در تعيين هدفهاي مربوطه مشاركت مي كنند, مي توان گفت كه </a:t>
            </a:r>
            <a:r>
              <a:rPr lang="fa-IR" sz="2100" dirty="0" smtClean="0">
                <a:solidFill>
                  <a:srgbClr val="0070C0"/>
                </a:solidFill>
              </a:rPr>
              <a:t>مديريت </a:t>
            </a:r>
            <a:r>
              <a:rPr lang="fa-IR" sz="2100" dirty="0">
                <a:solidFill>
                  <a:srgbClr val="0070C0"/>
                </a:solidFill>
              </a:rPr>
              <a:t>مبتني بر هدف </a:t>
            </a:r>
            <a:r>
              <a:rPr lang="fa-IR" sz="2100" dirty="0"/>
              <a:t>, در سازمان ,</a:t>
            </a:r>
            <a:r>
              <a:rPr lang="fa-IR" sz="2100" dirty="0">
                <a:solidFill>
                  <a:srgbClr val="0070C0"/>
                </a:solidFill>
              </a:rPr>
              <a:t>مسير پائين به بالا </a:t>
            </a:r>
            <a:r>
              <a:rPr lang="fa-IR" sz="2100" dirty="0"/>
              <a:t>را مي پيمايد و نه مسير بالا به پائين</a:t>
            </a:r>
            <a:r>
              <a:rPr lang="fa-IR" sz="2100" dirty="0" smtClean="0"/>
              <a:t>.</a:t>
            </a:r>
          </a:p>
          <a:p>
            <a:pPr marL="0" indent="0">
              <a:buNone/>
            </a:pPr>
            <a:r>
              <a:rPr lang="fa-IR" sz="2100" b="1" dirty="0">
                <a:solidFill>
                  <a:srgbClr val="FF0000"/>
                </a:solidFill>
              </a:rPr>
              <a:t>چهار ركن اصلي مديريت مبتني بر </a:t>
            </a:r>
            <a:r>
              <a:rPr lang="fa-IR" sz="2100" b="1" dirty="0" smtClean="0">
                <a:solidFill>
                  <a:srgbClr val="FF0000"/>
                </a:solidFill>
              </a:rPr>
              <a:t>هدف:</a:t>
            </a:r>
          </a:p>
          <a:p>
            <a:pPr marL="0" indent="0">
              <a:buNone/>
            </a:pPr>
            <a:r>
              <a:rPr lang="fa-IR" sz="2100" dirty="0" smtClean="0">
                <a:solidFill>
                  <a:srgbClr val="FF0000"/>
                </a:solidFill>
              </a:rPr>
              <a:t>1) </a:t>
            </a:r>
            <a:r>
              <a:rPr lang="fa-IR" sz="2100" dirty="0"/>
              <a:t>تعيين هدف يا هدفهاي مشخص –هدفها بايد به صورتي روشن بيان شوند و مشخص گردد كه چگونه به اجرا در آيند</a:t>
            </a:r>
            <a:r>
              <a:rPr lang="fa-IR" sz="2100" dirty="0" smtClean="0"/>
              <a:t>. </a:t>
            </a:r>
            <a:r>
              <a:rPr lang="fa-IR" sz="2100" dirty="0"/>
              <a:t>براي مثال نبايد به گفتن هدف كاهش هزينه يا بهبود كيفيت , بسنده كرد. هدفها بايد قابل سنجش </a:t>
            </a:r>
            <a:r>
              <a:rPr lang="fa-IR" sz="2100" dirty="0" smtClean="0"/>
              <a:t>باشند. </a:t>
            </a:r>
            <a:r>
              <a:rPr lang="fa-IR" sz="2100" dirty="0"/>
              <a:t>مثلا </a:t>
            </a:r>
            <a:r>
              <a:rPr lang="fa-IR" sz="2100" dirty="0" smtClean="0"/>
              <a:t>كاهش هزینه ها به میزان 10 درصد.</a:t>
            </a:r>
            <a:endParaRPr lang="fa-IR" sz="2100" dirty="0" smtClean="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42</a:t>
            </a:fld>
            <a:endParaRPr lang="en-US" dirty="0"/>
          </a:p>
        </p:txBody>
      </p:sp>
    </p:spTree>
    <p:extLst>
      <p:ext uri="{BB962C8B-B14F-4D97-AF65-F5344CB8AC3E}">
        <p14:creationId xmlns:p14="http://schemas.microsoft.com/office/powerpoint/2010/main" val="2490820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181600"/>
          </a:xfrm>
        </p:spPr>
        <p:txBody>
          <a:bodyPr/>
          <a:lstStyle/>
          <a:p>
            <a:pPr marL="0" indent="0">
              <a:buNone/>
            </a:pPr>
            <a:r>
              <a:rPr lang="fa-IR" sz="2000" dirty="0" smtClean="0">
                <a:solidFill>
                  <a:srgbClr val="FF0000"/>
                </a:solidFill>
              </a:rPr>
              <a:t>2) </a:t>
            </a:r>
            <a:r>
              <a:rPr lang="fa-IR" sz="2000" dirty="0"/>
              <a:t>تصميم گيري مشاركتي –در مديريت مبتني بر هدف , هدفها تنها بوسيله رئيس تعيين نمي شود , افراد </a:t>
            </a:r>
            <a:r>
              <a:rPr lang="fa-IR" sz="2000" dirty="0" smtClean="0"/>
              <a:t>وكاركنان </a:t>
            </a:r>
            <a:r>
              <a:rPr lang="fa-IR" sz="2000" dirty="0"/>
              <a:t>در تعيين هدفها مشاركت مي كنند</a:t>
            </a:r>
            <a:r>
              <a:rPr lang="fa-IR" sz="2000" dirty="0" smtClean="0"/>
              <a:t>.</a:t>
            </a:r>
          </a:p>
          <a:p>
            <a:pPr marL="0" indent="0">
              <a:buNone/>
            </a:pPr>
            <a:r>
              <a:rPr lang="fa-IR" sz="2000" dirty="0" smtClean="0">
                <a:solidFill>
                  <a:srgbClr val="FF0000"/>
                </a:solidFill>
              </a:rPr>
              <a:t>3) </a:t>
            </a:r>
            <a:r>
              <a:rPr lang="fa-IR" sz="2000" dirty="0"/>
              <a:t>تعيين زمان مشخص – هر هدفي بايد در يك دوره زماني مشخص تامين شود. دوره هاي زماني اصولا سه </a:t>
            </a:r>
            <a:r>
              <a:rPr lang="fa-IR" sz="2000" dirty="0" smtClean="0"/>
              <a:t>ماهه,شش </a:t>
            </a:r>
            <a:r>
              <a:rPr lang="fa-IR" sz="2000" dirty="0"/>
              <a:t>ماهه يا يك ساله اند</a:t>
            </a:r>
            <a:r>
              <a:rPr lang="fa-IR" sz="2000" dirty="0" smtClean="0"/>
              <a:t>.</a:t>
            </a:r>
          </a:p>
          <a:p>
            <a:pPr marL="0" indent="0">
              <a:buNone/>
            </a:pPr>
            <a:r>
              <a:rPr lang="fa-IR" sz="2000" dirty="0" smtClean="0">
                <a:solidFill>
                  <a:srgbClr val="FF0000"/>
                </a:solidFill>
              </a:rPr>
              <a:t>4) </a:t>
            </a:r>
            <a:r>
              <a:rPr lang="fa-IR" sz="2000" dirty="0"/>
              <a:t>بازخور نمودن نتيجه – تلاش مداوم مي شود تا از طريق بازخور نمودن نتيجه عمليات , سازمان در جهت نيل </a:t>
            </a:r>
            <a:r>
              <a:rPr lang="fa-IR" sz="2000" dirty="0" smtClean="0"/>
              <a:t>به </a:t>
            </a:r>
            <a:r>
              <a:rPr lang="fa-IR" sz="2000" dirty="0"/>
              <a:t>هدف گام بردارد. هر يك از افراد و كاركنان مي توانند بر نوع فعاليت و كار خود نظارت كنند و در صورت انحراف </a:t>
            </a:r>
            <a:r>
              <a:rPr lang="fa-IR" sz="2000" dirty="0" smtClean="0"/>
              <a:t>اقدام </a:t>
            </a:r>
            <a:r>
              <a:rPr lang="fa-IR" sz="2000" dirty="0"/>
              <a:t>خود را اصلاح نمايند.بازخور نمودن مستمر و ارزيابي رسمي مديريت سازمان مسيري پائين به بالا و بالا به پائين را (</a:t>
            </a:r>
            <a:r>
              <a:rPr lang="fa-IR" sz="2000" dirty="0" smtClean="0"/>
              <a:t>در </a:t>
            </a:r>
            <a:r>
              <a:rPr lang="fa-IR" sz="2000" dirty="0"/>
              <a:t>سازمان) مي پيمايد</a:t>
            </a:r>
            <a:r>
              <a:rPr lang="fa-IR" sz="2000" dirty="0" smtClean="0"/>
              <a:t>.</a:t>
            </a:r>
          </a:p>
          <a:p>
            <a:pPr marL="0" indent="0">
              <a:buNone/>
            </a:pPr>
            <a:r>
              <a:rPr lang="fa-IR" sz="2000" b="1" dirty="0">
                <a:solidFill>
                  <a:srgbClr val="FF0000"/>
                </a:solidFill>
              </a:rPr>
              <a:t>رابطه بين مديريت مبتني بر هدف و نظريه </a:t>
            </a:r>
            <a:r>
              <a:rPr lang="fa-IR" sz="2000" b="1" dirty="0" smtClean="0">
                <a:solidFill>
                  <a:srgbClr val="FF0000"/>
                </a:solidFill>
              </a:rPr>
              <a:t>تعيين هدف:</a:t>
            </a:r>
          </a:p>
          <a:p>
            <a:pPr marL="0" indent="0">
              <a:buNone/>
            </a:pPr>
            <a:r>
              <a:rPr lang="fa-IR" sz="2000" dirty="0"/>
              <a:t>نظريه تعيين هدف داراي ويژگيهاي زير است: اگر هدفها مشكل باشند (در مقايسه با هدفهاي آسان و يا هدفي </a:t>
            </a:r>
            <a:r>
              <a:rPr lang="fa-IR" sz="2000" dirty="0" smtClean="0"/>
              <a:t>وجود </a:t>
            </a:r>
            <a:r>
              <a:rPr lang="fa-IR" sz="2000" dirty="0"/>
              <a:t>نداشته باشد) عملكرد فرد درسطح بالاتري خواهد بود.همچنين بازخور نمودن نتيجه منجر به عملكردي عالي تر </a:t>
            </a:r>
            <a:r>
              <a:rPr lang="fa-IR" sz="2000" dirty="0" smtClean="0"/>
              <a:t>ميگردد.</a:t>
            </a:r>
          </a:p>
          <a:p>
            <a:pPr marL="0" indent="0">
              <a:buNone/>
            </a:pPr>
            <a:r>
              <a:rPr lang="fa-IR" sz="2000" dirty="0"/>
              <a:t>تنها مورد اختلاف بين مديريت مبتني برهدف و نظريه تعيين هدف, مربوط به مساله مشاركت دادن افراد است (</a:t>
            </a:r>
            <a:r>
              <a:rPr lang="fa-IR" sz="2000" dirty="0" smtClean="0"/>
              <a:t>يعني </a:t>
            </a:r>
            <a:r>
              <a:rPr lang="fa-IR" sz="2000" dirty="0"/>
              <a:t>در مديريت مبتني بر هدف بر اين موضوع به شدت تاكيد مي شود ,در حاليكه در نظريه تعيين هدف , هدفها به </a:t>
            </a:r>
            <a:r>
              <a:rPr lang="fa-IR" sz="2000" dirty="0" smtClean="0"/>
              <a:t>وسيله </a:t>
            </a:r>
            <a:r>
              <a:rPr lang="fa-IR" sz="2000" dirty="0"/>
              <a:t>مقامات بالاتر تعيين و جهت اجرا به مقامات پائين تر ارجاع مي گردد</a:t>
            </a:r>
            <a:r>
              <a:rPr lang="fa-IR" sz="2000" dirty="0" smtClean="0"/>
              <a:t>). بنابراین اگر فرد احساس کند که به همکاری دیگران نیاز دارد، در ان صورت</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43</a:t>
            </a:fld>
            <a:endParaRPr lang="en-US" dirty="0"/>
          </a:p>
        </p:txBody>
      </p:sp>
    </p:spTree>
    <p:extLst>
      <p:ext uri="{BB962C8B-B14F-4D97-AF65-F5344CB8AC3E}">
        <p14:creationId xmlns:p14="http://schemas.microsoft.com/office/powerpoint/2010/main" val="2122186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744" y="562744"/>
            <a:ext cx="6696744" cy="504056"/>
          </a:xfrm>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295400"/>
            <a:ext cx="8640762" cy="5257800"/>
          </a:xfrm>
        </p:spPr>
        <p:txBody>
          <a:bodyPr/>
          <a:lstStyle/>
          <a:p>
            <a:pPr marL="0" indent="0">
              <a:buNone/>
            </a:pPr>
            <a:r>
              <a:rPr lang="fa-IR" sz="2100" dirty="0"/>
              <a:t>مديريت مبتني بر هدف كار سازتر </a:t>
            </a:r>
            <a:r>
              <a:rPr lang="fa-IR" sz="2100" dirty="0" smtClean="0"/>
              <a:t>خواهد </a:t>
            </a:r>
            <a:r>
              <a:rPr lang="fa-IR" sz="2100" dirty="0"/>
              <a:t>بود.برتري عمده مشاركت افراد در تعيين هدف اين است كه در رابطه با هدفهاي مشكل , افرادبه اجراي عمليات </a:t>
            </a:r>
            <a:r>
              <a:rPr lang="fa-IR" sz="2100" dirty="0" smtClean="0"/>
              <a:t>بهتر </a:t>
            </a:r>
            <a:r>
              <a:rPr lang="fa-IR" sz="2100" dirty="0"/>
              <a:t>تشويق و ترغيب مي شوند</a:t>
            </a:r>
            <a:r>
              <a:rPr lang="fa-IR" sz="2100" dirty="0" smtClean="0"/>
              <a:t>.</a:t>
            </a:r>
          </a:p>
          <a:p>
            <a:pPr marL="0" indent="0">
              <a:buNone/>
            </a:pPr>
            <a:r>
              <a:rPr lang="fa-IR" sz="2100" b="1" dirty="0">
                <a:solidFill>
                  <a:srgbClr val="FF0000"/>
                </a:solidFill>
              </a:rPr>
              <a:t>مديريت مبتني بر هدف در مرحله </a:t>
            </a:r>
            <a:r>
              <a:rPr lang="fa-IR" sz="2100" b="1" dirty="0" smtClean="0">
                <a:solidFill>
                  <a:srgbClr val="FF0000"/>
                </a:solidFill>
              </a:rPr>
              <a:t>عمل:</a:t>
            </a:r>
          </a:p>
          <a:p>
            <a:pPr marL="0" indent="0">
              <a:buNone/>
            </a:pPr>
            <a:r>
              <a:rPr lang="fa-IR" sz="2100" dirty="0"/>
              <a:t>روش مزبور شهرت به سزايي دارد و در بسياري از سازمانهاي تجاري,بهداشتي, آموزشي, دولتي و غيرانتفاعي شاهد </a:t>
            </a:r>
            <a:r>
              <a:rPr lang="fa-IR" sz="2100" dirty="0" smtClean="0"/>
              <a:t>اين </a:t>
            </a:r>
            <a:r>
              <a:rPr lang="fa-IR" sz="2100" dirty="0"/>
              <a:t>نوع برنامه ها هستيم</a:t>
            </a:r>
            <a:r>
              <a:rPr lang="fa-IR" sz="2100" dirty="0" smtClean="0"/>
              <a:t>. مديريت </a:t>
            </a:r>
            <a:r>
              <a:rPr lang="fa-IR" sz="2100" dirty="0"/>
              <a:t>مبتني برهدف در همه جا و در هر شرايطي كارساز نيست</a:t>
            </a:r>
            <a:r>
              <a:rPr lang="fa-IR" sz="2100" dirty="0" smtClean="0"/>
              <a:t>. مشكلات </a:t>
            </a:r>
            <a:r>
              <a:rPr lang="fa-IR" sz="2100" dirty="0"/>
              <a:t>و مسائلي </a:t>
            </a:r>
            <a:r>
              <a:rPr lang="fa-IR" sz="2100" dirty="0" smtClean="0"/>
              <a:t>بدينگونه </a:t>
            </a:r>
            <a:r>
              <a:rPr lang="fa-IR" sz="2100" dirty="0"/>
              <a:t>داشته است: </a:t>
            </a:r>
            <a:r>
              <a:rPr lang="fa-IR" sz="2100" dirty="0">
                <a:solidFill>
                  <a:srgbClr val="0070C0"/>
                </a:solidFill>
              </a:rPr>
              <a:t>انتظارات غير واقعي </a:t>
            </a:r>
            <a:r>
              <a:rPr lang="fa-IR" sz="2100" dirty="0"/>
              <a:t>در رابطه با مسائل, </a:t>
            </a:r>
            <a:r>
              <a:rPr lang="fa-IR" sz="2100" dirty="0">
                <a:solidFill>
                  <a:srgbClr val="0070C0"/>
                </a:solidFill>
              </a:rPr>
              <a:t>نبودن تعهد </a:t>
            </a:r>
            <a:r>
              <a:rPr lang="fa-IR" sz="2100" dirty="0"/>
              <a:t>لازم از طرف مديريت ارشد سازمان و </a:t>
            </a:r>
            <a:r>
              <a:rPr lang="fa-IR" sz="2100" dirty="0">
                <a:solidFill>
                  <a:srgbClr val="0070C0"/>
                </a:solidFill>
              </a:rPr>
              <a:t>ناتواني يا </a:t>
            </a:r>
            <a:r>
              <a:rPr lang="fa-IR" sz="2100" dirty="0" smtClean="0">
                <a:solidFill>
                  <a:srgbClr val="0070C0"/>
                </a:solidFill>
              </a:rPr>
              <a:t>بي </a:t>
            </a:r>
            <a:r>
              <a:rPr lang="fa-IR" sz="2100" dirty="0">
                <a:solidFill>
                  <a:srgbClr val="0070C0"/>
                </a:solidFill>
              </a:rPr>
              <a:t>ميلي مديريت در دادن پاداش</a:t>
            </a:r>
            <a:r>
              <a:rPr lang="fa-IR" sz="2100" dirty="0"/>
              <a:t>(در مقايسه با هدفهاي تعيين شده</a:t>
            </a:r>
            <a:r>
              <a:rPr lang="fa-IR" sz="2100" dirty="0" smtClean="0"/>
              <a:t>).</a:t>
            </a:r>
          </a:p>
          <a:p>
            <a:pPr marL="0" indent="0">
              <a:buNone/>
            </a:pPr>
            <a:r>
              <a:rPr lang="fa-IR" sz="2100" b="1" dirty="0">
                <a:solidFill>
                  <a:srgbClr val="FF0000"/>
                </a:solidFill>
              </a:rPr>
              <a:t>تعديل </a:t>
            </a:r>
            <a:r>
              <a:rPr lang="fa-IR" sz="2100" b="1" dirty="0" smtClean="0">
                <a:solidFill>
                  <a:srgbClr val="FF0000"/>
                </a:solidFill>
              </a:rPr>
              <a:t>رفتار:</a:t>
            </a:r>
          </a:p>
          <a:p>
            <a:pPr marL="0" indent="0">
              <a:buNone/>
            </a:pPr>
            <a:r>
              <a:rPr lang="fa-IR" sz="2100" dirty="0"/>
              <a:t>تحقيق بر روي سيستم بسته بندي شركت هواپيمايي امري (فدرال اكسپرس فعلي) انجام شد.مديريت شركت </a:t>
            </a:r>
            <a:r>
              <a:rPr lang="fa-IR" sz="2100" dirty="0" smtClean="0"/>
              <a:t>مي </a:t>
            </a:r>
            <a:r>
              <a:rPr lang="fa-IR" sz="2100" dirty="0"/>
              <a:t>خواست بسته ها به صورت يكجا حمل شود و نه به صورت تك به تك.مديريت بر اين باور بود كه استفاده از </a:t>
            </a:r>
            <a:r>
              <a:rPr lang="fa-IR" sz="2100" dirty="0" smtClean="0"/>
              <a:t>كانتينر </a:t>
            </a:r>
            <a:r>
              <a:rPr lang="fa-IR" sz="2100" dirty="0"/>
              <a:t>باعث صرفه جويي در هزينه مي شود.پاسخ استاندارد كاركنان بسته بندي در مورد استفاده مفيد از ظرفيت </a:t>
            </a:r>
            <a:r>
              <a:rPr lang="fa-IR" sz="2100" dirty="0" smtClean="0"/>
              <a:t>كانتينرها </a:t>
            </a:r>
            <a:r>
              <a:rPr lang="fa-IR" sz="2100" dirty="0"/>
              <a:t>حدود 90 درصد بود در حاليكه تجزيه و تحليل شركت نشان داد كه معمولا 25 درصد ظرفيت كانتينرها تكميل </a:t>
            </a:r>
            <a:r>
              <a:rPr lang="fa-IR" sz="2100" dirty="0" smtClean="0"/>
              <a:t>مي </a:t>
            </a:r>
            <a:r>
              <a:rPr lang="fa-IR" sz="2100" dirty="0"/>
              <a:t>شود.مديريت براي تشويق كاركنان به استفاده از فضاي كانتينر برنامه اي را به اجرا درآورد. با تقويت رفتار </a:t>
            </a:r>
            <a:r>
              <a:rPr lang="fa-IR" sz="2100" dirty="0" smtClean="0"/>
              <a:t>مثبت </a:t>
            </a:r>
            <a:r>
              <a:rPr lang="fa-IR" sz="2100" dirty="0"/>
              <a:t>كاركنان نتيجه را مورد مطالعه قرارداد.به كاركنان آموزش داده </a:t>
            </a:r>
            <a:r>
              <a:rPr lang="fa-IR" sz="2100" dirty="0" smtClean="0"/>
              <a:t>شد .</a:t>
            </a:r>
            <a:endParaRPr lang="fa-IR" sz="21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44</a:t>
            </a:fld>
            <a:endParaRPr lang="en-US" dirty="0"/>
          </a:p>
        </p:txBody>
      </p:sp>
    </p:spTree>
    <p:extLst>
      <p:ext uri="{BB962C8B-B14F-4D97-AF65-F5344CB8AC3E}">
        <p14:creationId xmlns:p14="http://schemas.microsoft.com/office/powerpoint/2010/main" val="3707537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200" dirty="0"/>
              <a:t>تا فهرستي از آنچه كه در يك روز بسته بندي </a:t>
            </a:r>
            <a:r>
              <a:rPr lang="fa-IR" sz="2200" dirty="0" smtClean="0"/>
              <a:t>مي </a:t>
            </a:r>
            <a:r>
              <a:rPr lang="fa-IR" sz="2200" dirty="0"/>
              <a:t>كنند تهيه نمايند. در پايان روز هر شخص ميزان استفاده يا ظرفيت تكميل شده كانتينر را محاسبه مي كرد.نتيجه </a:t>
            </a:r>
            <a:r>
              <a:rPr lang="fa-IR" sz="2200" dirty="0" smtClean="0"/>
              <a:t>اينكه </a:t>
            </a:r>
            <a:r>
              <a:rPr lang="fa-IR" sz="2200" dirty="0"/>
              <a:t>در نخستين روز اجراي برنامه ظرفيت تكميل شده كانتينرها به 90 درصد رسيد</a:t>
            </a:r>
            <a:r>
              <a:rPr lang="fa-IR" sz="2200" dirty="0" smtClean="0"/>
              <a:t>. </a:t>
            </a:r>
            <a:r>
              <a:rPr lang="fa-IR" sz="2200" dirty="0"/>
              <a:t>برنامه اي كه اين شركت به اجرا درآورد به نام تعديل رفتار معرفي گرديد كه بيانگر كاربرد تئوري تقويت رفتار در </a:t>
            </a:r>
            <a:r>
              <a:rPr lang="fa-IR" sz="2200" dirty="0" smtClean="0"/>
              <a:t>افراد </a:t>
            </a:r>
            <a:r>
              <a:rPr lang="fa-IR" sz="2200" dirty="0"/>
              <a:t>(درمحل كار) است</a:t>
            </a:r>
            <a:r>
              <a:rPr lang="fa-IR" sz="2200" dirty="0" smtClean="0"/>
              <a:t>. </a:t>
            </a:r>
          </a:p>
          <a:p>
            <a:pPr marL="0" indent="0">
              <a:buNone/>
            </a:pPr>
            <a:r>
              <a:rPr lang="fa-IR" sz="2200" dirty="0">
                <a:solidFill>
                  <a:srgbClr val="FF0000"/>
                </a:solidFill>
              </a:rPr>
              <a:t>تعديل رفتار در رفتار </a:t>
            </a:r>
            <a:r>
              <a:rPr lang="fa-IR" sz="2200" dirty="0" smtClean="0">
                <a:solidFill>
                  <a:srgbClr val="FF0000"/>
                </a:solidFill>
              </a:rPr>
              <a:t>سازماني:</a:t>
            </a:r>
          </a:p>
          <a:p>
            <a:pPr marL="0" indent="0">
              <a:buNone/>
            </a:pPr>
            <a:r>
              <a:rPr lang="fa-IR" sz="2200" dirty="0"/>
              <a:t>در اجراي برنامه تعديل رفتار (در رفتار سازماني)بايد مسئله را طي 5 مرحله حل نمود كه عبارتند از</a:t>
            </a:r>
            <a:r>
              <a:rPr lang="fa-IR" sz="2200" dirty="0" smtClean="0"/>
              <a:t>:</a:t>
            </a:r>
          </a:p>
          <a:p>
            <a:pPr marL="457200" indent="-457200">
              <a:buFont typeface="+mj-lt"/>
              <a:buAutoNum type="arabicPeriod"/>
            </a:pPr>
            <a:r>
              <a:rPr lang="fa-IR" sz="2200" dirty="0" smtClean="0"/>
              <a:t>شناسايي </a:t>
            </a:r>
            <a:r>
              <a:rPr lang="fa-IR" sz="2200" dirty="0"/>
              <a:t>رفتارهايي كه بر عملكرد بيشترين تاثير را دارند – از ديدگاه نتيجه عملكرد همه كارهايي كه </a:t>
            </a:r>
            <a:r>
              <a:rPr lang="fa-IR" sz="2200" dirty="0" smtClean="0"/>
              <a:t>كاركنان </a:t>
            </a:r>
            <a:r>
              <a:rPr lang="fa-IR" sz="2200" dirty="0"/>
              <a:t>و اعضاي سازمان انجام مي دهند, نمي توانند اهميت يكساني داشته باشند</a:t>
            </a:r>
            <a:r>
              <a:rPr lang="fa-IR" sz="2200" dirty="0" smtClean="0"/>
              <a:t>. بين </a:t>
            </a:r>
            <a:r>
              <a:rPr lang="fa-IR" sz="2200" dirty="0"/>
              <a:t>5 تا 10 درصد رفتارها باعث 70 تا </a:t>
            </a:r>
            <a:r>
              <a:rPr lang="fa-IR" sz="2200" dirty="0" smtClean="0"/>
              <a:t>80 </a:t>
            </a:r>
            <a:r>
              <a:rPr lang="fa-IR" sz="2200" dirty="0"/>
              <a:t>درصد عملكرد فرد است. مثلا استفاده از كانتينر در شركت هوايي </a:t>
            </a:r>
            <a:r>
              <a:rPr lang="fa-IR" sz="2200" dirty="0" smtClean="0"/>
              <a:t>مربوطه</a:t>
            </a:r>
          </a:p>
          <a:p>
            <a:pPr marL="457200" indent="-457200">
              <a:buFont typeface="+mj-lt"/>
              <a:buAutoNum type="arabicPeriod"/>
            </a:pPr>
            <a:r>
              <a:rPr lang="fa-IR" sz="2200" dirty="0"/>
              <a:t>تعيين معيار سنجش يا اندازه گيري رفتارها – بايد يك پايگاه توسط مديريت در رابطه با اطلاعات مربوط </a:t>
            </a:r>
            <a:r>
              <a:rPr lang="fa-IR" sz="2200" dirty="0" smtClean="0"/>
              <a:t>به </a:t>
            </a:r>
            <a:r>
              <a:rPr lang="fa-IR" sz="2200" dirty="0"/>
              <a:t>عملكرد بوجود آيد يعني اندازه يا تعداد دفعاتي كه نوعي رفتار تحت شرايطي خاص تكرار مي شود و بايد اقدامي </a:t>
            </a:r>
            <a:r>
              <a:rPr lang="fa-IR" sz="2200" dirty="0" smtClean="0"/>
              <a:t>صورت </a:t>
            </a:r>
            <a:r>
              <a:rPr lang="fa-IR" sz="2200" dirty="0"/>
              <a:t>گيرد. مثلا 25 درصد ظرفيت كانتينر تكميل مي شد</a:t>
            </a:r>
            <a:r>
              <a:rPr lang="fa-IR" sz="2200" dirty="0" smtClean="0"/>
              <a:t>.</a:t>
            </a:r>
          </a:p>
          <a:p>
            <a:pPr marL="457200" indent="-457200">
              <a:buFont typeface="+mj-lt"/>
              <a:buAutoNum type="arabicPeriod"/>
            </a:pPr>
            <a:r>
              <a:rPr lang="fa-IR" sz="2200" dirty="0"/>
              <a:t>شناسايي ترتيب رفتارها – بايد با تجزيه و تحليل بتوان رفتاري را كه به بهترين عملكرد منجر </a:t>
            </a:r>
            <a:endParaRPr lang="fa-IR" sz="2200" dirty="0" smtClean="0"/>
          </a:p>
        </p:txBody>
      </p:sp>
      <p:sp>
        <p:nvSpPr>
          <p:cNvPr id="6" name="Slide Number Placeholder 5"/>
          <p:cNvSpPr>
            <a:spLocks noGrp="1"/>
          </p:cNvSpPr>
          <p:nvPr>
            <p:ph type="sldNum" sz="quarter" idx="16"/>
          </p:nvPr>
        </p:nvSpPr>
        <p:spPr/>
        <p:txBody>
          <a:bodyPr/>
          <a:lstStyle/>
          <a:p>
            <a:fld id="{D022A6DD-1C55-46BB-9D13-6EE9CF3BE74F}" type="slidenum">
              <a:rPr lang="en-US" smtClean="0"/>
              <a:pPr/>
              <a:t>45</a:t>
            </a:fld>
            <a:endParaRPr lang="en-US" dirty="0"/>
          </a:p>
        </p:txBody>
      </p:sp>
    </p:spTree>
    <p:extLst>
      <p:ext uri="{BB962C8B-B14F-4D97-AF65-F5344CB8AC3E}">
        <p14:creationId xmlns:p14="http://schemas.microsoft.com/office/powerpoint/2010/main" val="3268610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smtClean="0"/>
              <a:t>شده است، </a:t>
            </a:r>
            <a:r>
              <a:rPr lang="fa-IR" sz="2000" dirty="0"/>
              <a:t>شناسايي كرد و مشخص كرد كه چه رفتاري شايسته تر است.مثلا در شركت هوايي مشكلات قراردادن محموله </a:t>
            </a:r>
            <a:r>
              <a:rPr lang="fa-IR" sz="2000" dirty="0" smtClean="0"/>
              <a:t>در </a:t>
            </a:r>
            <a:r>
              <a:rPr lang="fa-IR" sz="2000" dirty="0"/>
              <a:t>كانتينرها توانست راه مشخصي را جلوي پاي مديريت بگذارد</a:t>
            </a:r>
            <a:r>
              <a:rPr lang="fa-IR" sz="2000" dirty="0" smtClean="0"/>
              <a:t>. </a:t>
            </a:r>
          </a:p>
          <a:p>
            <a:pPr marL="457200" indent="-457200">
              <a:buFont typeface="+mj-lt"/>
              <a:buAutoNum type="arabicPeriod" startAt="4"/>
            </a:pPr>
            <a:r>
              <a:rPr lang="fa-IR" sz="2000" dirty="0"/>
              <a:t>ارائه نوعي استراتژي و دادن تغييرات لازم در رفتارها – پس از تجزيه وتحليل , به منظور تقويت </a:t>
            </a:r>
            <a:r>
              <a:rPr lang="fa-IR" sz="2000" dirty="0" smtClean="0"/>
              <a:t>رفتارهاي </a:t>
            </a:r>
            <a:r>
              <a:rPr lang="fa-IR" sz="2000" dirty="0"/>
              <a:t>مطلوب و تضعيف رفتارهاي نامطلوب , يك استراتژي تازه به اجرا درآورد.به صورتيكه بين پاداش و عملكرد </a:t>
            </a:r>
            <a:r>
              <a:rPr lang="fa-IR" sz="2000" dirty="0" smtClean="0"/>
              <a:t>رابطه </a:t>
            </a:r>
            <a:r>
              <a:rPr lang="fa-IR" sz="2000" dirty="0"/>
              <a:t>مشخصي برقرار </a:t>
            </a:r>
            <a:r>
              <a:rPr lang="fa-IR" sz="2000" dirty="0" smtClean="0"/>
              <a:t>شود.</a:t>
            </a:r>
          </a:p>
          <a:p>
            <a:pPr marL="457200" indent="-457200">
              <a:buFont typeface="+mj-lt"/>
              <a:buAutoNum type="arabicPeriod" startAt="4"/>
            </a:pPr>
            <a:r>
              <a:rPr lang="fa-IR" sz="2000" dirty="0"/>
              <a:t>ارزيابي بهبود عملكرد – مثلا در شركت مزبور نرخ استفاده از ظرفيت كانتينر بلافاصله مشخص گرديد و </a:t>
            </a:r>
            <a:r>
              <a:rPr lang="fa-IR" sz="2000" dirty="0" smtClean="0"/>
              <a:t>تغيير </a:t>
            </a:r>
            <a:r>
              <a:rPr lang="fa-IR" sz="2000" dirty="0"/>
              <a:t>رفتار كاركنان بازده را به 90 درصد رساند. كاركنان مجبور شدند يا تشويق گرديدند تا به صورت دائم در رفتار </a:t>
            </a:r>
            <a:r>
              <a:rPr lang="fa-IR" sz="2000" dirty="0" smtClean="0"/>
              <a:t>خود </a:t>
            </a:r>
            <a:r>
              <a:rPr lang="fa-IR" sz="2000" dirty="0"/>
              <a:t>تجديد نظر كنند</a:t>
            </a:r>
            <a:r>
              <a:rPr lang="fa-IR" sz="2000" dirty="0" smtClean="0"/>
              <a:t>. </a:t>
            </a:r>
          </a:p>
          <a:p>
            <a:pPr marL="0" indent="0">
              <a:buNone/>
            </a:pPr>
            <a:r>
              <a:rPr lang="fa-IR" sz="2000" b="1" dirty="0">
                <a:solidFill>
                  <a:srgbClr val="FF0000"/>
                </a:solidFill>
              </a:rPr>
              <a:t>تعديل رفتار در مرحله </a:t>
            </a:r>
            <a:r>
              <a:rPr lang="fa-IR" sz="2000" b="1" dirty="0" smtClean="0">
                <a:solidFill>
                  <a:srgbClr val="FF0000"/>
                </a:solidFill>
              </a:rPr>
              <a:t>عمل:</a:t>
            </a:r>
          </a:p>
          <a:p>
            <a:pPr marL="0" indent="0">
              <a:buNone/>
            </a:pPr>
            <a:r>
              <a:rPr lang="fa-IR" sz="2000" dirty="0"/>
              <a:t>مديران براي بهبود بهره وري كاركنان, كاهش ميزان اشتباهات, غيبت, تاخير و نرخ تصادفات از روش تعديل </a:t>
            </a:r>
            <a:r>
              <a:rPr lang="fa-IR" sz="2000" dirty="0" smtClean="0"/>
              <a:t>رفتار </a:t>
            </a:r>
            <a:r>
              <a:rPr lang="fa-IR" sz="2000" dirty="0"/>
              <a:t>استفاده مي كنند. براي مثال چندي پيش مدير ارشد شركت زيراكس كه از دست شكايتهاي مشتريان به تنگ </a:t>
            </a:r>
            <a:r>
              <a:rPr lang="fa-IR" sz="2000" dirty="0" smtClean="0"/>
              <a:t>آمده </a:t>
            </a:r>
            <a:r>
              <a:rPr lang="fa-IR" sz="2000" dirty="0"/>
              <a:t>بود, اقدام به اجراي برنامه پرداخت پاداش به مديراني كردكه بتوانند در بلند مدت رضايت مشتريان را جلب نمايند</a:t>
            </a:r>
            <a:r>
              <a:rPr lang="fa-IR" sz="2000" dirty="0" smtClean="0"/>
              <a:t>.</a:t>
            </a:r>
          </a:p>
          <a:p>
            <a:pPr marL="0" indent="0">
              <a:buNone/>
            </a:pPr>
            <a:r>
              <a:rPr lang="fa-IR" sz="2000" b="1" dirty="0">
                <a:solidFill>
                  <a:srgbClr val="FF0000"/>
                </a:solidFill>
              </a:rPr>
              <a:t>مشاركت </a:t>
            </a:r>
            <a:r>
              <a:rPr lang="fa-IR" sz="2000" b="1" dirty="0" smtClean="0">
                <a:solidFill>
                  <a:srgbClr val="FF0000"/>
                </a:solidFill>
              </a:rPr>
              <a:t>كاركنان:</a:t>
            </a:r>
          </a:p>
          <a:p>
            <a:pPr marL="0" indent="0">
              <a:buNone/>
            </a:pPr>
            <a:r>
              <a:rPr lang="fa-IR" sz="2000" dirty="0"/>
              <a:t>سازمانها و شركت برنامه هايي را براي مشاركت كاركنان به اجرا در مي آورند بطور مثال </a:t>
            </a:r>
            <a:r>
              <a:rPr lang="fa-IR" sz="2000" dirty="0" smtClean="0"/>
              <a:t>تشكيل</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46</a:t>
            </a:fld>
            <a:endParaRPr lang="en-US" dirty="0"/>
          </a:p>
        </p:txBody>
      </p:sp>
    </p:spTree>
    <p:extLst>
      <p:ext uri="{BB962C8B-B14F-4D97-AF65-F5344CB8AC3E}">
        <p14:creationId xmlns:p14="http://schemas.microsoft.com/office/powerpoint/2010/main" val="2720588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تيم هايي كه </a:t>
            </a:r>
            <a:r>
              <a:rPr lang="fa-IR" sz="2000" dirty="0" smtClean="0"/>
              <a:t>كارهايي </a:t>
            </a:r>
            <a:r>
              <a:rPr lang="fa-IR" sz="2000" dirty="0"/>
              <a:t>را انجام مي دهند كه پيش از اين بر عهده سرپرستان بوده است. واحدهاي بازاريابي كه ماهي يكبار تشكيل جلسه </a:t>
            </a:r>
            <a:r>
              <a:rPr lang="fa-IR" sz="2000" dirty="0" smtClean="0"/>
              <a:t>مي </a:t>
            </a:r>
            <a:r>
              <a:rPr lang="fa-IR" sz="2000" dirty="0"/>
              <a:t>دهند و در باره بهبود كيفيت و افزايش توليد بحث مي كنند, فروشندگاني كه اجازه دارند بدون موافقت مدير </a:t>
            </a:r>
            <a:r>
              <a:rPr lang="fa-IR" sz="2000" dirty="0" smtClean="0"/>
              <a:t>با </a:t>
            </a:r>
            <a:r>
              <a:rPr lang="fa-IR" sz="2000" dirty="0"/>
              <a:t>مشتريان مذاكره كنند ومعامله را قطعي نمايند, نمايندگان گروههاي كارگري و كاركنان كه در هيئت مديره قرار </a:t>
            </a:r>
            <a:r>
              <a:rPr lang="fa-IR" sz="2000" dirty="0" smtClean="0"/>
              <a:t>مي گيرند. </a:t>
            </a:r>
          </a:p>
          <a:p>
            <a:pPr marL="0" indent="0">
              <a:buNone/>
            </a:pPr>
            <a:r>
              <a:rPr lang="fa-IR" sz="2000" dirty="0">
                <a:solidFill>
                  <a:srgbClr val="FF0000"/>
                </a:solidFill>
              </a:rPr>
              <a:t>مشاركت كاركنان چيست </a:t>
            </a:r>
            <a:r>
              <a:rPr lang="fa-IR" sz="2000" dirty="0" smtClean="0">
                <a:solidFill>
                  <a:srgbClr val="FF0000"/>
                </a:solidFill>
              </a:rPr>
              <a:t>؟</a:t>
            </a:r>
          </a:p>
          <a:p>
            <a:pPr marL="0" indent="0">
              <a:buNone/>
            </a:pPr>
            <a:r>
              <a:rPr lang="fa-IR" sz="2000" dirty="0"/>
              <a:t>مقصود از مشاركت كاركنان انواع روشها و فعاليتهايي است كه در زمينه مشاركت اعضاي سازمان انجام مي شود </a:t>
            </a:r>
            <a:r>
              <a:rPr lang="fa-IR" sz="2000" dirty="0" smtClean="0"/>
              <a:t>مانند </a:t>
            </a:r>
            <a:r>
              <a:rPr lang="fa-IR" sz="2000" dirty="0">
                <a:solidFill>
                  <a:srgbClr val="0070C0"/>
                </a:solidFill>
              </a:rPr>
              <a:t>مشاركت در تصميم گيري </a:t>
            </a:r>
            <a:r>
              <a:rPr lang="fa-IR" sz="2000" dirty="0"/>
              <a:t>, دادن </a:t>
            </a:r>
            <a:r>
              <a:rPr lang="fa-IR" sz="2000" dirty="0">
                <a:solidFill>
                  <a:srgbClr val="0070C0"/>
                </a:solidFill>
              </a:rPr>
              <a:t>سهام به </a:t>
            </a:r>
            <a:r>
              <a:rPr lang="fa-IR" sz="2000" dirty="0" smtClean="0">
                <a:solidFill>
                  <a:srgbClr val="0070C0"/>
                </a:solidFill>
              </a:rPr>
              <a:t>كارگران.</a:t>
            </a:r>
          </a:p>
          <a:p>
            <a:pPr marL="0" indent="0">
              <a:buNone/>
            </a:pPr>
            <a:r>
              <a:rPr lang="fa-IR" sz="2000" dirty="0"/>
              <a:t>مشاركت دادن كاركنان نوعي فرايند مشاركتي است كه هدفش تشويق و ترغيب كاركنان و اعضاي سازمان به </a:t>
            </a:r>
            <a:r>
              <a:rPr lang="fa-IR" sz="2000" dirty="0" smtClean="0"/>
              <a:t>دادن </a:t>
            </a:r>
            <a:r>
              <a:rPr lang="fa-IR" sz="2000" dirty="0"/>
              <a:t>تعهد و مشاركت هرچه بيشتر در امر موفقيت سازمان است</a:t>
            </a:r>
            <a:r>
              <a:rPr lang="fa-IR" sz="2000" dirty="0" smtClean="0"/>
              <a:t>.</a:t>
            </a:r>
          </a:p>
          <a:p>
            <a:pPr marL="0" indent="0">
              <a:buNone/>
            </a:pPr>
            <a:r>
              <a:rPr lang="fa-IR" sz="2000" dirty="0">
                <a:solidFill>
                  <a:srgbClr val="0070C0"/>
                </a:solidFill>
              </a:rPr>
              <a:t>پايه و اساس انديشه مزبور</a:t>
            </a:r>
            <a:r>
              <a:rPr lang="fa-IR" sz="2000" dirty="0"/>
              <a:t>:كاركنان در فرايند تصميماتي كه برسرنوشت آنها اثر مي گذارد مشاركت مي </a:t>
            </a:r>
            <a:r>
              <a:rPr lang="fa-IR" sz="2000" dirty="0" smtClean="0"/>
              <a:t>كنند، در كار </a:t>
            </a:r>
            <a:r>
              <a:rPr lang="fa-IR" sz="2000" dirty="0"/>
              <a:t>اداري خود از آزادي عمل بيشتري برخوردارند و سازمان بدينوسيله موجبات انگيزش بيشتر آنها را فراهم مي آورد ،</a:t>
            </a:r>
            <a:r>
              <a:rPr lang="fa-IR" sz="2000" dirty="0" smtClean="0"/>
              <a:t> </a:t>
            </a:r>
            <a:r>
              <a:rPr lang="fa-IR" sz="2000" dirty="0"/>
              <a:t>تعهد افرادبه سازمان بيشتر شده </a:t>
            </a:r>
            <a:r>
              <a:rPr lang="fa-IR" sz="2000" dirty="0" smtClean="0"/>
              <a:t>، بازدهي</a:t>
            </a:r>
            <a:r>
              <a:rPr lang="fa-IR" sz="2000" dirty="0"/>
              <a:t>،</a:t>
            </a:r>
            <a:r>
              <a:rPr lang="fa-IR" sz="2000" dirty="0" smtClean="0"/>
              <a:t> توليد </a:t>
            </a:r>
            <a:r>
              <a:rPr lang="fa-IR" sz="2000" dirty="0"/>
              <a:t>و بهره وري در سازمان افزايش مي يابد و سرانجام آنان رضايت </a:t>
            </a:r>
            <a:r>
              <a:rPr lang="fa-IR" sz="2000" dirty="0" smtClean="0"/>
              <a:t>بيشتري </a:t>
            </a:r>
            <a:r>
              <a:rPr lang="fa-IR" sz="2000" dirty="0"/>
              <a:t>به كار </a:t>
            </a:r>
            <a:r>
              <a:rPr lang="fa-IR" sz="2000" dirty="0" smtClean="0"/>
              <a:t>خود </a:t>
            </a:r>
            <a:r>
              <a:rPr lang="fa-IR" sz="2000" dirty="0"/>
              <a:t>ابراز مي كنند</a:t>
            </a:r>
            <a:r>
              <a:rPr lang="fa-IR" sz="2000" dirty="0" smtClean="0"/>
              <a:t>.</a:t>
            </a:r>
          </a:p>
          <a:p>
            <a:pPr marL="0" indent="0">
              <a:buNone/>
            </a:pPr>
            <a:r>
              <a:rPr lang="fa-IR" sz="2000" b="1" dirty="0">
                <a:solidFill>
                  <a:srgbClr val="FF0000"/>
                </a:solidFill>
              </a:rPr>
              <a:t>نمونه هايي از برنامه هاي مشاركت </a:t>
            </a:r>
            <a:r>
              <a:rPr lang="fa-IR" sz="2000" b="1" dirty="0" smtClean="0">
                <a:solidFill>
                  <a:srgbClr val="FF0000"/>
                </a:solidFill>
              </a:rPr>
              <a:t>كاركنان:</a:t>
            </a:r>
          </a:p>
          <a:p>
            <a:pPr marL="0" indent="0">
              <a:buNone/>
            </a:pPr>
            <a:r>
              <a:rPr lang="fa-IR" sz="2000" dirty="0"/>
              <a:t>به چهار نوع مشاركت كاركنان مي </a:t>
            </a:r>
            <a:r>
              <a:rPr lang="fa-IR" sz="2000" dirty="0" smtClean="0"/>
              <a:t>پردازيم</a:t>
            </a:r>
            <a:endParaRPr lang="fa-IR" sz="2000" dirty="0">
              <a:solidFill>
                <a:srgbClr val="0070C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47</a:t>
            </a:fld>
            <a:endParaRPr lang="en-US" dirty="0"/>
          </a:p>
        </p:txBody>
      </p:sp>
    </p:spTree>
    <p:extLst>
      <p:ext uri="{BB962C8B-B14F-4D97-AF65-F5344CB8AC3E}">
        <p14:creationId xmlns:p14="http://schemas.microsoft.com/office/powerpoint/2010/main" val="3577359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486400"/>
          </a:xfrm>
        </p:spPr>
        <p:txBody>
          <a:bodyPr/>
          <a:lstStyle/>
          <a:p>
            <a:pPr marL="0" indent="0">
              <a:buNone/>
            </a:pPr>
            <a:r>
              <a:rPr lang="fa-IR" sz="2000" dirty="0" smtClean="0"/>
              <a:t>1) </a:t>
            </a:r>
            <a:r>
              <a:rPr lang="fa-IR" sz="2000" dirty="0"/>
              <a:t>مديريت </a:t>
            </a:r>
            <a:r>
              <a:rPr lang="fa-IR" sz="2000" dirty="0" smtClean="0"/>
              <a:t>مشاركتي - </a:t>
            </a:r>
            <a:r>
              <a:rPr lang="fa-IR" sz="2000" dirty="0"/>
              <a:t>زيردستان در تصميم گيري سهم به سزايي دارند ودر اين زمينه با رئيس مستقيم خود در </a:t>
            </a:r>
            <a:r>
              <a:rPr lang="fa-IR" sz="2000" dirty="0" smtClean="0"/>
              <a:t>قدرت </a:t>
            </a:r>
            <a:r>
              <a:rPr lang="fa-IR" sz="2000" dirty="0"/>
              <a:t>شريك هستند</a:t>
            </a:r>
            <a:r>
              <a:rPr lang="fa-IR" sz="2000" dirty="0" smtClean="0"/>
              <a:t>. در </a:t>
            </a:r>
            <a:r>
              <a:rPr lang="fa-IR" sz="2000" dirty="0"/>
              <a:t>بسياري از موارد مديريت مشاركتي باعث بهبود وضع روحيه كاركنان و بهبود توليد شده و حتي </a:t>
            </a:r>
            <a:r>
              <a:rPr lang="fa-IR" sz="2000" dirty="0" smtClean="0"/>
              <a:t>جنبه </a:t>
            </a:r>
            <a:r>
              <a:rPr lang="fa-IR" sz="2000" dirty="0"/>
              <a:t>اخلاقي ومعنوي هم دارد</a:t>
            </a:r>
            <a:r>
              <a:rPr lang="fa-IR" sz="2000" dirty="0" smtClean="0"/>
              <a:t>. </a:t>
            </a:r>
          </a:p>
          <a:p>
            <a:pPr marL="0" indent="0">
              <a:buNone/>
            </a:pPr>
            <a:r>
              <a:rPr lang="fa-IR" sz="2000" dirty="0" smtClean="0"/>
              <a:t>2) </a:t>
            </a:r>
            <a:r>
              <a:rPr lang="fa-IR" sz="2000" dirty="0"/>
              <a:t>مشاركت نمايندگان </a:t>
            </a:r>
            <a:r>
              <a:rPr lang="fa-IR" sz="2000" dirty="0" smtClean="0"/>
              <a:t>كاركنان- به </a:t>
            </a:r>
            <a:r>
              <a:rPr lang="fa-IR" sz="2000" dirty="0"/>
              <a:t>جاي اينكه همه كاركنان به صورت مستقيم در تصميم گيري ها مشاركت كنند </a:t>
            </a:r>
            <a:r>
              <a:rPr lang="fa-IR" sz="2000" dirty="0" smtClean="0"/>
              <a:t>يك </a:t>
            </a:r>
            <a:r>
              <a:rPr lang="fa-IR" sz="2000" dirty="0"/>
              <a:t>گروه كوچك به عنوان نماينده اعزام مي كنندتا در تصميم گيريها مشاركت كند و هدف از آن توزيع قدرت در </a:t>
            </a:r>
            <a:r>
              <a:rPr lang="fa-IR" sz="2000" dirty="0" smtClean="0"/>
              <a:t>سازمان است.</a:t>
            </a:r>
          </a:p>
          <a:p>
            <a:pPr marL="0" indent="0">
              <a:buNone/>
            </a:pPr>
            <a:r>
              <a:rPr lang="fa-IR" sz="2000" dirty="0" smtClean="0"/>
              <a:t>3) </a:t>
            </a:r>
            <a:r>
              <a:rPr lang="fa-IR" sz="2000" dirty="0"/>
              <a:t>دايره كيفيت </a:t>
            </a:r>
            <a:r>
              <a:rPr lang="fa-IR" sz="2000" dirty="0" smtClean="0"/>
              <a:t>-  </a:t>
            </a:r>
            <a:r>
              <a:rPr lang="fa-IR" sz="2000" dirty="0"/>
              <a:t>اين دايره, يك گروه كاري هشت تا ده </a:t>
            </a:r>
            <a:r>
              <a:rPr lang="fa-IR" sz="2000" dirty="0" smtClean="0"/>
              <a:t>نفره </a:t>
            </a:r>
            <a:r>
              <a:rPr lang="fa-IR" sz="2000" dirty="0"/>
              <a:t>است كه از كاركنان و سرپرستان </a:t>
            </a:r>
            <a:r>
              <a:rPr lang="fa-IR" sz="2000" dirty="0" smtClean="0"/>
              <a:t>تشكيل </a:t>
            </a:r>
            <a:r>
              <a:rPr lang="fa-IR" sz="2000" dirty="0"/>
              <a:t>مي شود و افراد گروه در آن مسئوليت </a:t>
            </a:r>
            <a:r>
              <a:rPr lang="fa-IR" sz="2000" dirty="0" smtClean="0"/>
              <a:t>مشترك </a:t>
            </a:r>
            <a:r>
              <a:rPr lang="fa-IR" sz="2000" dirty="0"/>
              <a:t>مي پذيرند</a:t>
            </a:r>
            <a:r>
              <a:rPr lang="fa-IR" sz="2000" dirty="0" smtClean="0"/>
              <a:t>. افراد </a:t>
            </a:r>
            <a:r>
              <a:rPr lang="fa-IR" sz="2000" dirty="0"/>
              <a:t>معمولا هفته اي يكبار گرد </a:t>
            </a:r>
            <a:r>
              <a:rPr lang="fa-IR" sz="2000" dirty="0" smtClean="0"/>
              <a:t>هم </a:t>
            </a:r>
            <a:r>
              <a:rPr lang="fa-IR" sz="2000" dirty="0"/>
              <a:t>مي آيند و در باره مسائل كيفيت و </a:t>
            </a:r>
            <a:r>
              <a:rPr lang="fa-IR" sz="2000" dirty="0" smtClean="0"/>
              <a:t>علت </a:t>
            </a:r>
            <a:r>
              <a:rPr lang="fa-IR" sz="2000" dirty="0"/>
              <a:t>مسائل موجود و راه حلها و اقدامات </a:t>
            </a:r>
            <a:r>
              <a:rPr lang="fa-IR" sz="2000" dirty="0" smtClean="0"/>
              <a:t>اصلاحي </a:t>
            </a:r>
            <a:r>
              <a:rPr lang="fa-IR" sz="2000" dirty="0"/>
              <a:t>صحبت مي كنند و نتايج كار را مورد </a:t>
            </a:r>
            <a:r>
              <a:rPr lang="fa-IR" sz="2000" dirty="0" smtClean="0"/>
              <a:t>ارزيابي </a:t>
            </a:r>
            <a:r>
              <a:rPr lang="fa-IR" sz="2000" dirty="0"/>
              <a:t>قرار مي دهند. در مورد اجراي راه حلهاي نهايي توصيه </a:t>
            </a:r>
            <a:r>
              <a:rPr lang="fa-IR" sz="2000" dirty="0" smtClean="0"/>
              <a:t>شده </a:t>
            </a:r>
            <a:r>
              <a:rPr lang="fa-IR" sz="2000" dirty="0"/>
              <a:t>مسئوليت بر عهده مديريت مي باشد</a:t>
            </a:r>
            <a:r>
              <a:rPr lang="fa-IR" sz="2000" dirty="0" smtClean="0"/>
              <a:t>. </a:t>
            </a:r>
            <a:r>
              <a:rPr lang="fa-IR" sz="2000" dirty="0"/>
              <a:t>بخشي از مفهوم دايره كيفيت به معني آموزش </a:t>
            </a:r>
            <a:r>
              <a:rPr lang="fa-IR" sz="2000" dirty="0" smtClean="0"/>
              <a:t>كاركنان </a:t>
            </a:r>
            <a:r>
              <a:rPr lang="fa-IR" sz="2000" dirty="0"/>
              <a:t>و مشاركت دادن آنها در امور است تا بدان وسيله بر </a:t>
            </a:r>
            <a:r>
              <a:rPr lang="fa-IR" sz="2000" dirty="0" smtClean="0"/>
              <a:t>مهارت </a:t>
            </a:r>
            <a:r>
              <a:rPr lang="fa-IR" sz="2000" dirty="0"/>
              <a:t>خود بيافزايند, با استراتژي هاي مختلف در رابطه با </a:t>
            </a:r>
            <a:r>
              <a:rPr lang="fa-IR" sz="2000" dirty="0" smtClean="0"/>
              <a:t>كيفيت </a:t>
            </a:r>
            <a:r>
              <a:rPr lang="fa-IR" sz="2000" dirty="0"/>
              <a:t>آشنا شوند وشيوه هاي تجزيه و تحليل مسائل را </a:t>
            </a:r>
            <a:r>
              <a:rPr lang="fa-IR" sz="2000" dirty="0" smtClean="0"/>
              <a:t>فراگيرند.</a:t>
            </a:r>
          </a:p>
          <a:p>
            <a:pPr marL="0" indent="0">
              <a:buNone/>
            </a:pPr>
            <a:r>
              <a:rPr lang="fa-IR" sz="2000" dirty="0" smtClean="0"/>
              <a:t>4) </a:t>
            </a:r>
            <a:r>
              <a:rPr lang="fa-IR" sz="2000" dirty="0"/>
              <a:t>سهيم كردن كاركنان در شركت </a:t>
            </a:r>
            <a:r>
              <a:rPr lang="fa-IR" sz="2000" dirty="0" smtClean="0"/>
              <a:t>– در </a:t>
            </a:r>
            <a:r>
              <a:rPr lang="fa-IR" sz="2000" dirty="0"/>
              <a:t>اين روش كاركنان , مالك سهام شركت مي شوند تا بتوانند در مزاياي حاصل </a:t>
            </a:r>
            <a:r>
              <a:rPr lang="fa-IR" sz="2000" dirty="0" smtClean="0"/>
              <a:t>از </a:t>
            </a:r>
            <a:r>
              <a:rPr lang="fa-IR" sz="2000" dirty="0"/>
              <a:t>فعاليتهاي شركت سهيم شوند.كاركنان تا زمانيكه در استخدام شركت هستند حق فروش چنين سهامي را </a:t>
            </a:r>
            <a:r>
              <a:rPr lang="fa-IR" sz="2000" dirty="0" smtClean="0"/>
              <a:t>ندارند. اجراي این برنامه موجب افزایش رضایت شغلی کارکنان و بهبود عملکرد انها می شود.</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48</a:t>
            </a:fld>
            <a:endParaRPr lang="en-US" dirty="0"/>
          </a:p>
        </p:txBody>
      </p:sp>
    </p:spTree>
    <p:extLst>
      <p:ext uri="{BB962C8B-B14F-4D97-AF65-F5344CB8AC3E}">
        <p14:creationId xmlns:p14="http://schemas.microsoft.com/office/powerpoint/2010/main" val="2447303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334000"/>
          </a:xfrm>
        </p:spPr>
        <p:txBody>
          <a:bodyPr/>
          <a:lstStyle/>
          <a:p>
            <a:pPr marL="0" indent="0">
              <a:buNone/>
            </a:pPr>
            <a:r>
              <a:rPr lang="fa-IR" sz="2000" b="1" dirty="0">
                <a:solidFill>
                  <a:srgbClr val="FF0000"/>
                </a:solidFill>
              </a:rPr>
              <a:t>برنامه هاي مبتني برحقوق متغير چيست </a:t>
            </a:r>
            <a:r>
              <a:rPr lang="fa-IR" sz="2000" b="1" dirty="0" smtClean="0">
                <a:solidFill>
                  <a:srgbClr val="FF0000"/>
                </a:solidFill>
              </a:rPr>
              <a:t>؟</a:t>
            </a:r>
          </a:p>
          <a:p>
            <a:pPr marL="0" indent="0">
              <a:buNone/>
            </a:pPr>
            <a:r>
              <a:rPr lang="fa-IR" sz="2000" dirty="0"/>
              <a:t>نمونه هايي از برنامه هاي دستمزد و حقوق متغير عبارت است از اجراي برنامه هايي به هدف انگيزش</a:t>
            </a:r>
            <a:r>
              <a:rPr lang="fa-IR" sz="2000" dirty="0" smtClean="0"/>
              <a:t>, مشاركت كاركنان </a:t>
            </a:r>
            <a:r>
              <a:rPr lang="fa-IR" sz="2000" dirty="0"/>
              <a:t>در سود, دادن پاداش و جايزه و از اين قبيل.در اين روش شخص نه تنها حقوق و دستمزد خود را بر اساس سابقه كار </a:t>
            </a:r>
            <a:r>
              <a:rPr lang="fa-IR" sz="2000" dirty="0" smtClean="0"/>
              <a:t>يا </a:t>
            </a:r>
            <a:r>
              <a:rPr lang="fa-IR" sz="2000" dirty="0"/>
              <a:t>ميزان تلاش دريافت مي كند بلكه مقداري از دريافتهاي او بر اساس عملكرد او و شركت پرداخت مي شود.در اين </a:t>
            </a:r>
            <a:r>
              <a:rPr lang="fa-IR" sz="2000" dirty="0" smtClean="0"/>
              <a:t>مورد </a:t>
            </a:r>
            <a:r>
              <a:rPr lang="fa-IR" sz="2000" dirty="0"/>
              <a:t>چهار برنامه متفاوت به اجرا درآمده است كه عبارتند از</a:t>
            </a:r>
            <a:r>
              <a:rPr lang="fa-IR" sz="2000" dirty="0" smtClean="0"/>
              <a:t>:</a:t>
            </a:r>
          </a:p>
          <a:p>
            <a:pPr marL="457200" indent="-457200">
              <a:buAutoNum type="arabicParenR"/>
            </a:pPr>
            <a:r>
              <a:rPr lang="fa-IR" sz="2000" dirty="0" smtClean="0"/>
              <a:t>پرداخت </a:t>
            </a:r>
            <a:r>
              <a:rPr lang="fa-IR" sz="2000" dirty="0"/>
              <a:t>دستمزد براساس قطعه ،</a:t>
            </a:r>
            <a:r>
              <a:rPr lang="fa-IR" sz="2000" dirty="0" smtClean="0"/>
              <a:t> به </a:t>
            </a:r>
            <a:r>
              <a:rPr lang="fa-IR" sz="2000" dirty="0"/>
              <a:t>كاركنان براساس هر قطعه كه توليد كنند يا كاري را انجام دهند ميزان </a:t>
            </a:r>
            <a:r>
              <a:rPr lang="fa-IR" sz="2000" dirty="0" smtClean="0"/>
              <a:t>مشخصي </a:t>
            </a:r>
            <a:r>
              <a:rPr lang="fa-IR" sz="2000" dirty="0"/>
              <a:t>دستمزد پرداخت مي شود </a:t>
            </a:r>
            <a:r>
              <a:rPr lang="fa-IR" sz="2000" dirty="0" smtClean="0"/>
              <a:t>، در </a:t>
            </a:r>
            <a:r>
              <a:rPr lang="fa-IR" sz="2000" dirty="0"/>
              <a:t>اين برنامه پايه حقوق وجود ندارد مانند فروش آجيل در خيابان و دريافت </a:t>
            </a:r>
            <a:r>
              <a:rPr lang="fa-IR" sz="2000" dirty="0" smtClean="0"/>
              <a:t>درصد </a:t>
            </a:r>
            <a:r>
              <a:rPr lang="fa-IR" sz="2000" dirty="0"/>
              <a:t>مشخصي از صاحب </a:t>
            </a:r>
            <a:r>
              <a:rPr lang="fa-IR" sz="2000" dirty="0" smtClean="0"/>
              <a:t>جنس.</a:t>
            </a:r>
          </a:p>
          <a:p>
            <a:pPr marL="457200" indent="-457200">
              <a:buAutoNum type="arabicParenR"/>
            </a:pPr>
            <a:r>
              <a:rPr lang="fa-IR" sz="2000" dirty="0"/>
              <a:t>دادن جايزه ,معمولا به مديران اجرايي چيزي به عنوان جايزه يا پاداش پرداخت مي شود</a:t>
            </a:r>
            <a:r>
              <a:rPr lang="fa-IR" sz="2000" dirty="0" smtClean="0"/>
              <a:t>.</a:t>
            </a:r>
          </a:p>
          <a:p>
            <a:pPr marL="457200" indent="-457200">
              <a:buAutoNum type="arabicParenR"/>
            </a:pPr>
            <a:r>
              <a:rPr lang="fa-IR" sz="2000" dirty="0"/>
              <a:t>مشاركت در </a:t>
            </a:r>
            <a:r>
              <a:rPr lang="fa-IR" sz="2000" dirty="0" smtClean="0"/>
              <a:t>سود.</a:t>
            </a:r>
          </a:p>
          <a:p>
            <a:pPr marL="457200" indent="-457200">
              <a:buAutoNum type="arabicParenR"/>
            </a:pPr>
            <a:r>
              <a:rPr lang="fa-IR" sz="2000" dirty="0"/>
              <a:t>طرح دادن پاداش به </a:t>
            </a:r>
            <a:r>
              <a:rPr lang="fa-IR" sz="2000" dirty="0" smtClean="0"/>
              <a:t>گروه.</a:t>
            </a:r>
          </a:p>
          <a:p>
            <a:pPr marL="0" indent="0">
              <a:buNone/>
            </a:pPr>
            <a:r>
              <a:rPr lang="fa-IR" sz="2000" dirty="0"/>
              <a:t>تئوري انتظار و برنامه مبتني بر پرداخت دستمزد </a:t>
            </a:r>
            <a:r>
              <a:rPr lang="fa-IR" sz="2000" dirty="0" smtClean="0"/>
              <a:t>متغير- پرداخت </a:t>
            </a:r>
            <a:r>
              <a:rPr lang="fa-IR" sz="2000" dirty="0"/>
              <a:t>دستمزد متغير با تئوري انتظار سازگار است</a:t>
            </a:r>
            <a:r>
              <a:rPr lang="fa-IR" sz="2000" dirty="0" smtClean="0"/>
              <a:t>. افراد مي </a:t>
            </a:r>
            <a:r>
              <a:rPr lang="fa-IR" sz="2000" dirty="0"/>
              <a:t>توانند بين عملكرد و پاداشهاي دريافتي رابطه اي برقرار كنند</a:t>
            </a:r>
            <a:r>
              <a:rPr lang="fa-IR" sz="2000" dirty="0" smtClean="0"/>
              <a:t>.</a:t>
            </a:r>
          </a:p>
          <a:p>
            <a:pPr marL="0" indent="0">
              <a:buNone/>
            </a:pPr>
            <a:r>
              <a:rPr lang="fa-IR" sz="2000" b="1" dirty="0">
                <a:solidFill>
                  <a:srgbClr val="FF0000"/>
                </a:solidFill>
              </a:rPr>
              <a:t>برنامه پرداخت بر اساس مهارت چيست </a:t>
            </a:r>
            <a:r>
              <a:rPr lang="fa-IR" sz="2000" b="1" dirty="0" smtClean="0">
                <a:solidFill>
                  <a:srgbClr val="FF0000"/>
                </a:solidFill>
              </a:rPr>
              <a:t>؟</a:t>
            </a:r>
          </a:p>
          <a:p>
            <a:pPr marL="0" indent="0">
              <a:buNone/>
            </a:pPr>
            <a:r>
              <a:rPr lang="fa-IR" sz="2000" dirty="0"/>
              <a:t>پرداخت براساس مهارت شيوه ديگري از پرداخت دستمزد براساس نوع كار </a:t>
            </a:r>
            <a:r>
              <a:rPr lang="fa-IR" sz="2000" dirty="0" smtClean="0"/>
              <a:t>است. به جای اینکه </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49</a:t>
            </a:fld>
            <a:endParaRPr lang="en-US" dirty="0"/>
          </a:p>
        </p:txBody>
      </p:sp>
    </p:spTree>
    <p:extLst>
      <p:ext uri="{BB962C8B-B14F-4D97-AF65-F5344CB8AC3E}">
        <p14:creationId xmlns:p14="http://schemas.microsoft.com/office/powerpoint/2010/main" val="3938424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381000" y="1295400"/>
            <a:ext cx="8511480" cy="5257800"/>
          </a:xfrm>
        </p:spPr>
        <p:txBody>
          <a:bodyPr/>
          <a:lstStyle/>
          <a:p>
            <a:pPr marL="0" indent="0">
              <a:buNone/>
            </a:pPr>
            <a:r>
              <a:rPr lang="fa-IR" sz="2000" b="1" dirty="0">
                <a:solidFill>
                  <a:srgbClr val="FF0000"/>
                </a:solidFill>
                <a:cs typeface="B Nazanin" pitchFamily="2" charset="-78"/>
              </a:rPr>
              <a:t>نقش رشته هاي علمي</a:t>
            </a:r>
            <a:r>
              <a:rPr lang="fa-IR" sz="2000" b="1" dirty="0" smtClean="0">
                <a:solidFill>
                  <a:srgbClr val="FF0000"/>
                </a:solidFill>
                <a:cs typeface="B Nazanin" pitchFamily="2" charset="-78"/>
              </a:rPr>
              <a:t>:</a:t>
            </a:r>
          </a:p>
          <a:p>
            <a:pPr marL="0" indent="0">
              <a:buNone/>
            </a:pPr>
            <a:r>
              <a:rPr lang="fa-IR" sz="2000" dirty="0"/>
              <a:t>رفتار سازماني يك رشته كاربردي از علوم رفتاري است و بر پايه چندين رشته علوم رفتاري قرار دارد كه عبارتند از</a:t>
            </a:r>
            <a:r>
              <a:rPr lang="fa-IR" sz="2000" dirty="0" smtClean="0"/>
              <a:t>:</a:t>
            </a:r>
          </a:p>
          <a:p>
            <a:pPr marL="0" indent="0">
              <a:buNone/>
            </a:pPr>
            <a:r>
              <a:rPr lang="fa-IR" sz="2000" dirty="0"/>
              <a:t>روان شناسي، جامعه شناسي اجتماعي، مردم شناسي و علوم سياسي، روان شناسي در سطح خرد و بقيه در سطح </a:t>
            </a:r>
            <a:r>
              <a:rPr lang="fa-IR" sz="2000" dirty="0" smtClean="0"/>
              <a:t>كلان </a:t>
            </a:r>
            <a:r>
              <a:rPr lang="fa-IR" sz="2000" dirty="0"/>
              <a:t>نقش ايفا مي كنند.</a:t>
            </a:r>
            <a:endParaRPr lang="fa-IR" sz="2000" dirty="0">
              <a:cs typeface="B Nazanin" pitchFamily="2" charset="-78"/>
            </a:endParaRPr>
          </a:p>
          <a:p>
            <a:pPr marL="457200" indent="-457200">
              <a:buAutoNum type="arabicParenR"/>
            </a:pPr>
            <a:r>
              <a:rPr lang="fa-IR" sz="2000" b="1" dirty="0" smtClean="0"/>
              <a:t>روان </a:t>
            </a:r>
            <a:r>
              <a:rPr lang="fa-IR" sz="2000" b="1" dirty="0"/>
              <a:t>شناسي</a:t>
            </a:r>
            <a:r>
              <a:rPr lang="fa-IR" sz="2000" dirty="0"/>
              <a:t>: علمي است كه در پي سنجش، توجيه، برشمردن علت و گاه درصدد تغيير رفتار افراد انساني برمي آيد</a:t>
            </a:r>
            <a:r>
              <a:rPr lang="fa-IR" sz="2000" dirty="0" smtClean="0"/>
              <a:t>. </a:t>
            </a:r>
            <a:r>
              <a:rPr lang="fa-IR" sz="2000" dirty="0"/>
              <a:t>در اين علم رفتار فردي مطالعه مي شود. پس اين علم در سطح خرد، در مطالعه رفتار سازماني ايفاي نقش مي كند</a:t>
            </a:r>
            <a:r>
              <a:rPr lang="fa-IR" sz="2000" dirty="0" smtClean="0"/>
              <a:t>. </a:t>
            </a:r>
            <a:r>
              <a:rPr lang="fa-IR" sz="2000" dirty="0"/>
              <a:t>روان شناسان به موضوعاتي چون پنداشت، ادراك، شخصيت، يادگيري، آموزش، رهبري موثر، نيازها و </a:t>
            </a:r>
            <a:r>
              <a:rPr lang="fa-IR" sz="2000" dirty="0" smtClean="0"/>
              <a:t>نيروهاي </a:t>
            </a:r>
            <a:r>
              <a:rPr lang="fa-IR" sz="2000" dirty="0"/>
              <a:t>انگيزشي، رضايت شغلي، فرآيندهاي تصميم گيري، ارزيابي عملكرد، سنجش نوع نگرش افراد، شيوه هاي </a:t>
            </a:r>
            <a:r>
              <a:rPr lang="fa-IR" sz="2000" dirty="0" smtClean="0"/>
              <a:t>گزينش </a:t>
            </a:r>
            <a:r>
              <a:rPr lang="fa-IR" sz="2000" dirty="0"/>
              <a:t>كاركنان، طرح ريزي شغل و تنش هاي كار مي پردازند</a:t>
            </a:r>
            <a:r>
              <a:rPr lang="fa-IR" sz="2000" dirty="0" smtClean="0"/>
              <a:t>.</a:t>
            </a:r>
          </a:p>
          <a:p>
            <a:pPr marL="0" indent="0">
              <a:buNone/>
            </a:pPr>
            <a:endParaRPr lang="fa-IR" sz="2000" dirty="0"/>
          </a:p>
          <a:p>
            <a:pPr marL="0" indent="0">
              <a:buNone/>
            </a:pPr>
            <a:r>
              <a:rPr lang="fa-IR" sz="2000" dirty="0" smtClean="0"/>
              <a:t>2) </a:t>
            </a:r>
            <a:r>
              <a:rPr lang="fa-IR" sz="2000" b="1" dirty="0"/>
              <a:t>جامعه شناسي</a:t>
            </a:r>
            <a:r>
              <a:rPr lang="fa-IR" sz="2000" dirty="0"/>
              <a:t>: جامعه شناسان سيستم اجتماعي را كه فرد در آن نقش هايي ايفا مي نمايد، مورد توجه قرار </a:t>
            </a:r>
            <a:r>
              <a:rPr lang="fa-IR" sz="2000" dirty="0" smtClean="0"/>
              <a:t>مي </a:t>
            </a:r>
            <a:r>
              <a:rPr lang="fa-IR" sz="2000" dirty="0"/>
              <a:t>دهند. جامعه شناسان از طريق مطالعه رفتار گروه در سازمان در ارائه رفتار سازماني نقش دارند و زمينه هاي مورد توجه آنان پويايي گروه، </a:t>
            </a:r>
            <a:r>
              <a:rPr lang="fa-IR" sz="2000" dirty="0" smtClean="0"/>
              <a:t>طرح </a:t>
            </a:r>
            <a:r>
              <a:rPr lang="fa-IR" sz="2000" dirty="0"/>
              <a:t>ريزي تيم ها، فرهنگ سازماني، ساختار و تئوري سازمان، بوروكراسي (ديوانسالاري)، ارتباطات</a:t>
            </a:r>
            <a:r>
              <a:rPr lang="fa-IR" sz="2000" dirty="0" smtClean="0"/>
              <a:t>، </a:t>
            </a:r>
            <a:r>
              <a:rPr lang="fa-IR" sz="2000" dirty="0"/>
              <a:t>مقاوم فرد، قدرت و تضاد يا تعارض است.</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5</a:t>
            </a:fld>
            <a:endParaRPr lang="en-US" dirty="0"/>
          </a:p>
        </p:txBody>
      </p:sp>
    </p:spTree>
    <p:extLst>
      <p:ext uri="{BB962C8B-B14F-4D97-AF65-F5344CB8AC3E}">
        <p14:creationId xmlns:p14="http://schemas.microsoft.com/office/powerpoint/2010/main" val="3839841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عنوان شغلي بتواند </a:t>
            </a:r>
            <a:r>
              <a:rPr lang="fa-IR" sz="2000" dirty="0" smtClean="0"/>
              <a:t>ميزان </a:t>
            </a:r>
            <a:r>
              <a:rPr lang="fa-IR" sz="2000" dirty="0"/>
              <a:t>حقوق فرد را تعيين </a:t>
            </a:r>
            <a:r>
              <a:rPr lang="fa-IR" sz="2000" dirty="0" smtClean="0"/>
              <a:t>نمايد، در </a:t>
            </a:r>
            <a:r>
              <a:rPr lang="fa-IR" sz="2000" dirty="0"/>
              <a:t>اجراي برنامه برساس مهارت (شايستگي) ميزان پرداخت بر مبناي مهارت فرد يا شيوه </a:t>
            </a:r>
            <a:r>
              <a:rPr lang="fa-IR" sz="2000" dirty="0" smtClean="0"/>
              <a:t>اي </a:t>
            </a:r>
            <a:r>
              <a:rPr lang="fa-IR" sz="2000" dirty="0"/>
              <a:t>كه او مي تواند كاري را انجام </a:t>
            </a:r>
            <a:r>
              <a:rPr lang="fa-IR" sz="2000" dirty="0" smtClean="0"/>
              <a:t>دهد، تعيين </a:t>
            </a:r>
            <a:r>
              <a:rPr lang="fa-IR" sz="2000" dirty="0"/>
              <a:t>مي گردد</a:t>
            </a:r>
            <a:r>
              <a:rPr lang="fa-IR" sz="2000" dirty="0" smtClean="0"/>
              <a:t>. </a:t>
            </a:r>
            <a:endParaRPr lang="fa-IR" sz="2000" dirty="0"/>
          </a:p>
          <a:p>
            <a:pPr marL="0" indent="0">
              <a:buNone/>
            </a:pPr>
            <a:r>
              <a:rPr lang="fa-IR" sz="2000" b="1" dirty="0">
                <a:solidFill>
                  <a:srgbClr val="FF0000"/>
                </a:solidFill>
              </a:rPr>
              <a:t>نقاط ضعف برنامه پرداخت بر اساس مهارت چيست؟ </a:t>
            </a:r>
            <a:r>
              <a:rPr lang="fa-IR" sz="2000" dirty="0"/>
              <a:t>فراگيري همه مهارتها زماني موجب استيصال مي گردد </a:t>
            </a:r>
            <a:r>
              <a:rPr lang="fa-IR" sz="2000" dirty="0" smtClean="0"/>
              <a:t>كه رشد، ترقي </a:t>
            </a:r>
            <a:r>
              <a:rPr lang="fa-IR" sz="2000" dirty="0"/>
              <a:t>و افزايش پرداخت براساس مهارتهاي جديدي باشدكه بايد فراگيرند</a:t>
            </a:r>
            <a:r>
              <a:rPr lang="fa-IR" sz="2000" dirty="0" smtClean="0"/>
              <a:t>. در </a:t>
            </a:r>
            <a:r>
              <a:rPr lang="fa-IR" sz="2000" dirty="0"/>
              <a:t>مواردي هم مهاتهاي آموخته </a:t>
            </a:r>
            <a:r>
              <a:rPr lang="fa-IR" sz="2000" dirty="0" smtClean="0"/>
              <a:t>شده </a:t>
            </a:r>
            <a:r>
              <a:rPr lang="fa-IR" sz="2000" dirty="0"/>
              <a:t>منسوخ مي گردد.برخي از مهارتها مثل كنترل كيفيت يا رهبري تيم به گونه اي نيست كه بتواند موجب افزايش </a:t>
            </a:r>
            <a:r>
              <a:rPr lang="fa-IR" sz="2000" dirty="0" smtClean="0"/>
              <a:t>مهارت گردد.</a:t>
            </a:r>
          </a:p>
          <a:p>
            <a:pPr marL="0" indent="0">
              <a:buNone/>
            </a:pPr>
            <a:r>
              <a:rPr lang="fa-IR" sz="2000" b="1" dirty="0">
                <a:solidFill>
                  <a:srgbClr val="FF0000"/>
                </a:solidFill>
              </a:rPr>
              <a:t>پرداخت براساس مهارت و تئوري هاي </a:t>
            </a:r>
            <a:r>
              <a:rPr lang="fa-IR" sz="2000" b="1" dirty="0" smtClean="0">
                <a:solidFill>
                  <a:srgbClr val="FF0000"/>
                </a:solidFill>
              </a:rPr>
              <a:t>انگيزش:</a:t>
            </a:r>
          </a:p>
          <a:p>
            <a:pPr marL="0" indent="0">
              <a:buNone/>
            </a:pPr>
            <a:r>
              <a:rPr lang="fa-IR" sz="2000" dirty="0"/>
              <a:t>برنامه هاي پرداخت براساس مهارت با تئوري هاي انگيزش سازگاري دارد زيرا اجراي چنين برنامه اي كاركنان را </a:t>
            </a:r>
            <a:r>
              <a:rPr lang="fa-IR" sz="2000" dirty="0" smtClean="0"/>
              <a:t>وادار </a:t>
            </a:r>
            <a:r>
              <a:rPr lang="fa-IR" sz="2000" dirty="0"/>
              <a:t>مي كند تا مطالبي جديد </a:t>
            </a:r>
            <a:r>
              <a:rPr lang="fa-IR" sz="2000" dirty="0" smtClean="0"/>
              <a:t>بياموزند، </a:t>
            </a:r>
            <a:r>
              <a:rPr lang="fa-IR" sz="2000" dirty="0"/>
              <a:t>بر ميزان مهارتهاي خود بيافزايند و رشد </a:t>
            </a:r>
            <a:r>
              <a:rPr lang="fa-IR" sz="2000" dirty="0" smtClean="0"/>
              <a:t>كنند، ضمن </a:t>
            </a:r>
            <a:r>
              <a:rPr lang="fa-IR" sz="2000" dirty="0"/>
              <a:t>آنكه اجراي چنين برنامه </a:t>
            </a:r>
            <a:r>
              <a:rPr lang="fa-IR" sz="2000" dirty="0" smtClean="0"/>
              <a:t>هايي </a:t>
            </a:r>
            <a:r>
              <a:rPr lang="fa-IR" sz="2000" dirty="0"/>
              <a:t>با سلسله مراتب نيازها كه بوسيله مزلو ارائه شد منافات ندارد.كساني كه نيازهايشان در رده پائين قرار </a:t>
            </a:r>
            <a:r>
              <a:rPr lang="fa-IR" sz="2000" dirty="0" smtClean="0"/>
              <a:t>دارد، </a:t>
            </a:r>
            <a:r>
              <a:rPr lang="fa-IR" sz="2000" dirty="0"/>
              <a:t>به </a:t>
            </a:r>
            <a:r>
              <a:rPr lang="fa-IR" sz="2000" dirty="0" smtClean="0"/>
              <a:t>ميزان </a:t>
            </a:r>
            <a:r>
              <a:rPr lang="fa-IR" sz="2000" dirty="0"/>
              <a:t>زيادي ارضا مي شوند. داشتن فرصت تجربه آموزي و رشد مي تواند به عنوان يك محرك يا عامل انگيزش به حساب آيد</a:t>
            </a:r>
            <a:r>
              <a:rPr lang="fa-IR" sz="2000" dirty="0" smtClean="0"/>
              <a:t>. </a:t>
            </a:r>
          </a:p>
          <a:p>
            <a:pPr marL="0" indent="0">
              <a:buNone/>
            </a:pPr>
            <a:r>
              <a:rPr lang="fa-IR" sz="2000" b="1" dirty="0">
                <a:solidFill>
                  <a:srgbClr val="FF0000"/>
                </a:solidFill>
              </a:rPr>
              <a:t>برنامه پرداخت بر اساس مهارت </a:t>
            </a:r>
            <a:r>
              <a:rPr lang="fa-IR" sz="2000" b="1" dirty="0" smtClean="0">
                <a:solidFill>
                  <a:srgbClr val="FF0000"/>
                </a:solidFill>
              </a:rPr>
              <a:t>، در </a:t>
            </a:r>
            <a:r>
              <a:rPr lang="fa-IR" sz="2000" b="1" dirty="0">
                <a:solidFill>
                  <a:srgbClr val="FF0000"/>
                </a:solidFill>
              </a:rPr>
              <a:t>مرحله </a:t>
            </a:r>
            <a:r>
              <a:rPr lang="fa-IR" sz="2000" b="1" dirty="0" smtClean="0">
                <a:solidFill>
                  <a:srgbClr val="FF0000"/>
                </a:solidFill>
              </a:rPr>
              <a:t>عمل:</a:t>
            </a:r>
          </a:p>
          <a:p>
            <a:pPr marL="0" indent="0">
              <a:buNone/>
            </a:pPr>
            <a:r>
              <a:rPr lang="fa-IR" sz="2000" dirty="0"/>
              <a:t>براساس يك تحقيق 70 تا 80 درصد شركتهايي كه پرداخت را بر اساس آموزشهاي جديد و مهارتهاي تازه </a:t>
            </a:r>
            <a:r>
              <a:rPr lang="fa-IR" sz="2000" dirty="0" smtClean="0"/>
              <a:t>كاركنان پرداخت می نمودند اعتراف کردند که رضایت شغلی کارکنان افزایش یافته</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50</a:t>
            </a:fld>
            <a:endParaRPr lang="en-US" dirty="0"/>
          </a:p>
        </p:txBody>
      </p:sp>
    </p:spTree>
    <p:extLst>
      <p:ext uri="{BB962C8B-B14F-4D97-AF65-F5344CB8AC3E}">
        <p14:creationId xmlns:p14="http://schemas.microsoft.com/office/powerpoint/2010/main" val="2966819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5: انگيزش: از مفاهيم تا كاربرد</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lnSpc>
                <a:spcPct val="150000"/>
              </a:lnSpc>
              <a:buNone/>
            </a:pPr>
            <a:r>
              <a:rPr lang="fa-IR" sz="2800" dirty="0"/>
              <a:t>كيفيت محصول بهتر شده و بر ميزان </a:t>
            </a:r>
            <a:r>
              <a:rPr lang="fa-IR" sz="2800" dirty="0" smtClean="0"/>
              <a:t>توليد </a:t>
            </a:r>
            <a:r>
              <a:rPr lang="fa-IR" sz="2800" dirty="0"/>
              <a:t>و بازدهي كاركنان افزوده شده است.همچنين در 70 تا 75 درصد شركتها هزينه هاي عملياتي و ميزان </a:t>
            </a:r>
            <a:r>
              <a:rPr lang="fa-IR" sz="2800" dirty="0" smtClean="0"/>
              <a:t>جابجايي </a:t>
            </a:r>
            <a:r>
              <a:rPr lang="fa-IR" sz="2800" dirty="0"/>
              <a:t>كاركنان كاهش يافته است</a:t>
            </a:r>
            <a:r>
              <a:rPr lang="fa-IR" sz="2800" dirty="0" smtClean="0"/>
              <a:t>.</a:t>
            </a:r>
            <a:endParaRPr lang="fa-IR" sz="28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51</a:t>
            </a:fld>
            <a:endParaRPr lang="en-US" dirty="0"/>
          </a:p>
        </p:txBody>
      </p:sp>
    </p:spTree>
    <p:extLst>
      <p:ext uri="{BB962C8B-B14F-4D97-AF65-F5344CB8AC3E}">
        <p14:creationId xmlns:p14="http://schemas.microsoft.com/office/powerpoint/2010/main" val="2670239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6: تصميم گيري فردي</a:t>
            </a:r>
          </a:p>
        </p:txBody>
      </p:sp>
      <p:sp>
        <p:nvSpPr>
          <p:cNvPr id="5" name="Text Placeholder 4"/>
          <p:cNvSpPr>
            <a:spLocks noGrp="1"/>
          </p:cNvSpPr>
          <p:nvPr>
            <p:ph type="body" sz="quarter" idx="18"/>
          </p:nvPr>
        </p:nvSpPr>
        <p:spPr>
          <a:xfrm>
            <a:off x="0" y="1295400"/>
            <a:ext cx="8991600" cy="5334000"/>
          </a:xfrm>
        </p:spPr>
        <p:txBody>
          <a:bodyPr/>
          <a:lstStyle/>
          <a:p>
            <a:pPr marL="0" indent="0">
              <a:buNone/>
            </a:pPr>
            <a:r>
              <a:rPr lang="fa-IR" sz="2000" dirty="0"/>
              <a:t>در سازمان فرد تصميم مي گيرد. تصميم گيري تنها در حيطه مديران نيست. كاركنان عادي هم تصميماتي مي </a:t>
            </a:r>
            <a:r>
              <a:rPr lang="fa-IR" sz="2000" dirty="0" smtClean="0"/>
              <a:t>گيرند </a:t>
            </a:r>
            <a:r>
              <a:rPr lang="fa-IR" sz="2000" dirty="0"/>
              <a:t>كه به كار و سازمان اثر مي گذارد. هر كس به گونه اي با مسئله تصميم گيري سروكار دارد. بايد از بين راههاي </a:t>
            </a:r>
            <a:r>
              <a:rPr lang="fa-IR" sz="2000" dirty="0" smtClean="0"/>
              <a:t>متعددي </a:t>
            </a:r>
            <a:r>
              <a:rPr lang="fa-IR" sz="2000" dirty="0"/>
              <a:t>كه پيش رويش قرار دارد يكي را انتخاب كند و پيش از انتخاب در باره نتايج نوع اقدام خوب بينديشد. بايد نقاط قوت </a:t>
            </a:r>
            <a:r>
              <a:rPr lang="fa-IR" sz="2000" dirty="0" smtClean="0"/>
              <a:t>و </a:t>
            </a:r>
            <a:r>
              <a:rPr lang="fa-IR" sz="2000" dirty="0"/>
              <a:t>ضعف و ديدگاههاي موافق و مخالف را ارزيابي نمايد</a:t>
            </a:r>
            <a:r>
              <a:rPr lang="fa-IR" sz="2000" dirty="0" smtClean="0"/>
              <a:t>.</a:t>
            </a:r>
          </a:p>
          <a:p>
            <a:pPr marL="0" indent="0">
              <a:buNone/>
            </a:pPr>
            <a:r>
              <a:rPr lang="fa-IR" sz="2000" b="1" dirty="0">
                <a:solidFill>
                  <a:srgbClr val="FF0000"/>
                </a:solidFill>
              </a:rPr>
              <a:t>چگونه بايد تصميم گرفت</a:t>
            </a:r>
            <a:r>
              <a:rPr lang="fa-IR" sz="2000" b="1" dirty="0" smtClean="0">
                <a:solidFill>
                  <a:srgbClr val="FF0000"/>
                </a:solidFill>
              </a:rPr>
              <a:t>؟</a:t>
            </a:r>
          </a:p>
          <a:p>
            <a:pPr marL="0" indent="0">
              <a:buNone/>
            </a:pPr>
            <a:r>
              <a:rPr lang="fa-IR" sz="2000" dirty="0"/>
              <a:t>تصميم معقول(بخردانه): اگر شخصي نتيجه حاصل از تصميم گيري را به حداكثر يا ميزان مطلوب برساند او </a:t>
            </a:r>
            <a:r>
              <a:rPr lang="fa-IR" sz="2000" dirty="0" smtClean="0"/>
              <a:t>فردي </a:t>
            </a:r>
            <a:r>
              <a:rPr lang="fa-IR" sz="2000" dirty="0"/>
              <a:t>معقول است و نوع تصميم او بخردانه است. گرفتن چنين تصميمي (الگوي بخردانه) مستلزم طي شش مرحله است </a:t>
            </a:r>
            <a:r>
              <a:rPr lang="fa-IR" sz="2000" dirty="0" smtClean="0"/>
              <a:t>كه </a:t>
            </a:r>
            <a:r>
              <a:rPr lang="fa-IR" sz="2000" dirty="0"/>
              <a:t>بر اساس مفروضات خاصي قرار دارد</a:t>
            </a:r>
            <a:r>
              <a:rPr lang="fa-IR" sz="2000" dirty="0" smtClean="0"/>
              <a:t>:</a:t>
            </a:r>
          </a:p>
          <a:p>
            <a:pPr marL="457200" indent="-457200">
              <a:buClr>
                <a:srgbClr val="FF0000"/>
              </a:buClr>
              <a:buAutoNum type="arabicParenR"/>
            </a:pPr>
            <a:r>
              <a:rPr lang="fa-IR" sz="2000" dirty="0" smtClean="0"/>
              <a:t>تعريف </a:t>
            </a:r>
            <a:r>
              <a:rPr lang="fa-IR" sz="2000" dirty="0"/>
              <a:t>مساله. اگر بين وضع موجود و وضع مورد نظر اختلافي وجود داشته باشد. علت بسياري از تصميمات </a:t>
            </a:r>
            <a:r>
              <a:rPr lang="fa-IR" sz="2000" dirty="0" smtClean="0"/>
              <a:t>ضعيف </a:t>
            </a:r>
            <a:r>
              <a:rPr lang="fa-IR" sz="2000" dirty="0"/>
              <a:t>آن است كه تصميم گيرنده متوجه واقعيت مساله نشده است</a:t>
            </a:r>
            <a:r>
              <a:rPr lang="fa-IR" sz="2000" dirty="0" smtClean="0"/>
              <a:t>.</a:t>
            </a:r>
          </a:p>
          <a:p>
            <a:pPr marL="457200" indent="-457200">
              <a:buClr>
                <a:srgbClr val="FF0000"/>
              </a:buClr>
              <a:buAutoNum type="arabicParenR"/>
            </a:pPr>
            <a:r>
              <a:rPr lang="fa-IR" sz="2000" dirty="0" smtClean="0"/>
              <a:t>به </a:t>
            </a:r>
            <a:r>
              <a:rPr lang="fa-IR" sz="2000" dirty="0"/>
              <a:t>شاخص ها وزن لازم بدهيد. به ندرت امكان دارد شاخص هاي انتخاب شده داراي اهميت يكساني باشند. </a:t>
            </a:r>
            <a:r>
              <a:rPr lang="fa-IR" sz="2000" dirty="0" smtClean="0"/>
              <a:t>تصميم </a:t>
            </a:r>
            <a:r>
              <a:rPr lang="fa-IR" sz="2000" dirty="0"/>
              <a:t>گيرنده بايد براي تعيين اولويت مناسب به شاخص ها وزن يا بار مناسب بدهد.</a:t>
            </a:r>
          </a:p>
          <a:p>
            <a:pPr marL="457200" indent="-457200">
              <a:buClr>
                <a:srgbClr val="FF0000"/>
              </a:buClr>
              <a:buAutoNum type="arabicParenR"/>
            </a:pPr>
            <a:r>
              <a:rPr lang="fa-IR" sz="2000" dirty="0" smtClean="0"/>
              <a:t>مشخص كردن شاخص هاي تصميم گيري. تصميم گيرنده بايدشاخص هايي راكه براي حل مساله مهم مي داند تعيين كند و مشخص كند چه چيزهايي ذي ربط است. در اين مرحله نوع علاقه، ارزشها و سليقه هاي شخص تصميم گيرنده نقش اساسي دارند.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52</a:t>
            </a:fld>
            <a:endParaRPr lang="en-US" dirty="0"/>
          </a:p>
        </p:txBody>
      </p:sp>
    </p:spTree>
    <p:extLst>
      <p:ext uri="{BB962C8B-B14F-4D97-AF65-F5344CB8AC3E}">
        <p14:creationId xmlns:p14="http://schemas.microsoft.com/office/powerpoint/2010/main" val="3022153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295400"/>
            <a:ext cx="8839200" cy="5410200"/>
          </a:xfrm>
        </p:spPr>
        <p:txBody>
          <a:bodyPr/>
          <a:lstStyle/>
          <a:p>
            <a:pPr marL="0" indent="0">
              <a:buNone/>
            </a:pPr>
            <a:r>
              <a:rPr lang="fa-IR" sz="2000" dirty="0" smtClean="0">
                <a:solidFill>
                  <a:srgbClr val="FF0000"/>
                </a:solidFill>
              </a:rPr>
              <a:t>4) </a:t>
            </a:r>
            <a:r>
              <a:rPr lang="fa-IR" sz="2000" dirty="0"/>
              <a:t>ارائه كردن راههاي گوناگون. تصميم گيرنده راه حلها را ارائه مي نمايد</a:t>
            </a:r>
            <a:r>
              <a:rPr lang="fa-IR" sz="2000" dirty="0" smtClean="0"/>
              <a:t>.</a:t>
            </a:r>
          </a:p>
          <a:p>
            <a:pPr marL="0" indent="0">
              <a:buNone/>
            </a:pPr>
            <a:r>
              <a:rPr lang="fa-IR" sz="2000" dirty="0" smtClean="0">
                <a:solidFill>
                  <a:srgbClr val="FF0000"/>
                </a:solidFill>
              </a:rPr>
              <a:t>5) </a:t>
            </a:r>
            <a:r>
              <a:rPr lang="fa-IR" sz="2000" dirty="0"/>
              <a:t>هر يك از راهها را به يك شاخص مرتبط سازيد. تصميم گيرنده هر يك از راهها را به صورت جدي تجزيه </a:t>
            </a:r>
            <a:r>
              <a:rPr lang="fa-IR" sz="2000" dirty="0" smtClean="0"/>
              <a:t>وتحليل </a:t>
            </a:r>
            <a:r>
              <a:rPr lang="fa-IR" sz="2000" dirty="0"/>
              <a:t>وارزيابي مي كند. ضريب يا بار خاصي براي هر يك از راه حلها در نظرمي گيرد</a:t>
            </a:r>
            <a:r>
              <a:rPr lang="fa-IR" sz="2000" dirty="0" smtClean="0"/>
              <a:t>.</a:t>
            </a:r>
          </a:p>
          <a:p>
            <a:pPr marL="0" indent="0">
              <a:buNone/>
            </a:pPr>
            <a:r>
              <a:rPr lang="fa-IR" sz="2000" dirty="0" smtClean="0">
                <a:solidFill>
                  <a:srgbClr val="FF0000"/>
                </a:solidFill>
              </a:rPr>
              <a:t>6) </a:t>
            </a:r>
            <a:r>
              <a:rPr lang="fa-IR" sz="2000" dirty="0"/>
              <a:t>انتخاب راهي كه از نظر ارزش داراي بالاترين بازدهي باشد. اين كار از طريق مقايسه راه حلها بر اساس ضريب يا </a:t>
            </a:r>
            <a:r>
              <a:rPr lang="fa-IR" sz="2000" dirty="0" smtClean="0"/>
              <a:t>وزني </a:t>
            </a:r>
            <a:r>
              <a:rPr lang="fa-IR" sz="2000" dirty="0"/>
              <a:t>كه به شاخص ها داده شده است، انجام مي گيرد</a:t>
            </a:r>
            <a:r>
              <a:rPr lang="fa-IR" sz="2000" dirty="0" smtClean="0"/>
              <a:t>. </a:t>
            </a:r>
          </a:p>
          <a:p>
            <a:pPr marL="0" indent="0">
              <a:buNone/>
            </a:pPr>
            <a:endParaRPr lang="fa-IR" sz="2000" dirty="0"/>
          </a:p>
          <a:p>
            <a:pPr marL="0" indent="0">
              <a:buNone/>
            </a:pPr>
            <a:r>
              <a:rPr lang="fa-IR" sz="2000" b="1" dirty="0">
                <a:solidFill>
                  <a:srgbClr val="FF0000"/>
                </a:solidFill>
              </a:rPr>
              <a:t>مفروضات الگو. الگوي بخردانه بر اساس مفروضات </a:t>
            </a:r>
            <a:r>
              <a:rPr lang="fa-IR" sz="2000" b="1" dirty="0" smtClean="0">
                <a:solidFill>
                  <a:srgbClr val="FF0000"/>
                </a:solidFill>
              </a:rPr>
              <a:t>مشخصي </a:t>
            </a:r>
            <a:r>
              <a:rPr lang="fa-IR" sz="2000" b="1" dirty="0">
                <a:solidFill>
                  <a:srgbClr val="FF0000"/>
                </a:solidFill>
              </a:rPr>
              <a:t>قرار گرفته است</a:t>
            </a:r>
            <a:r>
              <a:rPr lang="fa-IR" sz="2000" b="1" dirty="0" smtClean="0">
                <a:solidFill>
                  <a:srgbClr val="FF0000"/>
                </a:solidFill>
              </a:rPr>
              <a:t>:</a:t>
            </a:r>
          </a:p>
          <a:p>
            <a:pPr marL="457200" indent="-457200">
              <a:buClr>
                <a:schemeClr val="tx2"/>
              </a:buClr>
              <a:buFont typeface="+mj-lt"/>
              <a:buAutoNum type="alphaUcPeriod"/>
            </a:pPr>
            <a:r>
              <a:rPr lang="fa-IR" sz="2000" dirty="0">
                <a:solidFill>
                  <a:srgbClr val="0070C0"/>
                </a:solidFill>
              </a:rPr>
              <a:t>روشن بودن مساله. </a:t>
            </a:r>
            <a:r>
              <a:rPr lang="fa-IR" sz="2000" dirty="0"/>
              <a:t>شخص تصميم گيرنده درباره وضع يا شرايطي كه بايد تصميم بگيرد اطلاعات كامل </a:t>
            </a:r>
            <a:r>
              <a:rPr lang="fa-IR" sz="2000" dirty="0" smtClean="0"/>
              <a:t>دارد.</a:t>
            </a:r>
          </a:p>
          <a:p>
            <a:pPr marL="457200" indent="-457200">
              <a:buClr>
                <a:schemeClr val="tx2"/>
              </a:buClr>
              <a:buFont typeface="+mj-lt"/>
              <a:buAutoNum type="alphaUcPeriod"/>
            </a:pPr>
            <a:r>
              <a:rPr lang="fa-IR" sz="2000" dirty="0">
                <a:solidFill>
                  <a:srgbClr val="0070C0"/>
                </a:solidFill>
              </a:rPr>
              <a:t>شناخت راه حلها</a:t>
            </a:r>
            <a:r>
              <a:rPr lang="fa-IR" sz="2000" dirty="0"/>
              <a:t>. شخص تصميم گيرنده شاخص ها و معيارهاي ذي ربط را مي شناسد. از نتيجه هر راه حلي نيز </a:t>
            </a:r>
            <a:r>
              <a:rPr lang="fa-IR" sz="2000" dirty="0" smtClean="0"/>
              <a:t>آگاه است.</a:t>
            </a:r>
          </a:p>
          <a:p>
            <a:pPr marL="457200" indent="-457200">
              <a:buClr>
                <a:schemeClr val="tx2"/>
              </a:buClr>
              <a:buFont typeface="+mj-lt"/>
              <a:buAutoNum type="alphaUcPeriod"/>
            </a:pPr>
            <a:r>
              <a:rPr lang="fa-IR" sz="2000" dirty="0">
                <a:solidFill>
                  <a:srgbClr val="0070C0"/>
                </a:solidFill>
              </a:rPr>
              <a:t>مشخص بودن اولويت ها. </a:t>
            </a:r>
            <a:r>
              <a:rPr lang="fa-IR" sz="2000" dirty="0"/>
              <a:t>شخص تصميم گيرنده مي تواند شاخص ها و راه حلها را بر حسب اولويت مرتب كند </a:t>
            </a:r>
            <a:r>
              <a:rPr lang="fa-IR" sz="2000" dirty="0" smtClean="0"/>
              <a:t>و </a:t>
            </a:r>
            <a:r>
              <a:rPr lang="fa-IR" sz="2000" dirty="0"/>
              <a:t>ضريب يا وزني به آنها بدهد</a:t>
            </a:r>
            <a:r>
              <a:rPr lang="fa-IR" sz="2000" dirty="0" smtClean="0"/>
              <a:t>.</a:t>
            </a:r>
          </a:p>
          <a:p>
            <a:pPr marL="457200" indent="-457200">
              <a:buClr>
                <a:schemeClr val="tx2"/>
              </a:buClr>
              <a:buFont typeface="+mj-lt"/>
              <a:buAutoNum type="alphaUcPeriod"/>
            </a:pPr>
            <a:r>
              <a:rPr lang="fa-IR" sz="2000" dirty="0">
                <a:solidFill>
                  <a:srgbClr val="0070C0"/>
                </a:solidFill>
              </a:rPr>
              <a:t>ثبات اولويت. </a:t>
            </a:r>
            <a:r>
              <a:rPr lang="fa-IR" sz="2000" dirty="0"/>
              <a:t>شخص تصميم گيرنده شاخص هايي را در نظر گرفته كه تغيير نمي كنند</a:t>
            </a:r>
            <a:r>
              <a:rPr lang="fa-IR" sz="2000" dirty="0" smtClean="0"/>
              <a:t>.</a:t>
            </a:r>
          </a:p>
          <a:p>
            <a:pPr marL="457200" indent="-457200">
              <a:buClr>
                <a:schemeClr val="tx2"/>
              </a:buClr>
              <a:buFont typeface="+mj-lt"/>
              <a:buAutoNum type="alphaUcPeriod"/>
            </a:pPr>
            <a:r>
              <a:rPr lang="fa-IR" sz="2000" dirty="0">
                <a:solidFill>
                  <a:srgbClr val="0070C0"/>
                </a:solidFill>
              </a:rPr>
              <a:t>نداشتن محدوديت زماني يا هزينه. </a:t>
            </a:r>
            <a:r>
              <a:rPr lang="fa-IR" sz="2000" dirty="0"/>
              <a:t>شخص تصميم گيرنده از نظر زماني و هزينه هيچ نوع محدوديتي ندارد.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53</a:t>
            </a:fld>
            <a:endParaRPr lang="en-US" dirty="0"/>
          </a:p>
        </p:txBody>
      </p:sp>
    </p:spTree>
    <p:extLst>
      <p:ext uri="{BB962C8B-B14F-4D97-AF65-F5344CB8AC3E}">
        <p14:creationId xmlns:p14="http://schemas.microsoft.com/office/powerpoint/2010/main" val="3640746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251718" y="1428056"/>
            <a:ext cx="8640762" cy="4896544"/>
          </a:xfrm>
        </p:spPr>
        <p:txBody>
          <a:bodyPr/>
          <a:lstStyle/>
          <a:p>
            <a:pPr marL="457200" indent="-457200">
              <a:buFont typeface="+mj-lt"/>
              <a:buAutoNum type="alphaUcPeriod" startAt="6"/>
            </a:pPr>
            <a:r>
              <a:rPr lang="fa-IR" sz="2300" dirty="0" smtClean="0">
                <a:solidFill>
                  <a:srgbClr val="0070C0"/>
                </a:solidFill>
              </a:rPr>
              <a:t>بالاترين </a:t>
            </a:r>
            <a:r>
              <a:rPr lang="fa-IR" sz="2300" dirty="0">
                <a:solidFill>
                  <a:srgbClr val="0070C0"/>
                </a:solidFill>
              </a:rPr>
              <a:t>بازده. </a:t>
            </a:r>
            <a:r>
              <a:rPr lang="fa-IR" sz="2300" dirty="0"/>
              <a:t>شخص تصميم گيرنده راهي را انتخاب مي كندكه داراي بالاترين بازدهي باشد</a:t>
            </a:r>
            <a:r>
              <a:rPr lang="fa-IR" sz="2300" dirty="0" smtClean="0"/>
              <a:t>.</a:t>
            </a:r>
          </a:p>
          <a:p>
            <a:pPr marL="0" indent="0">
              <a:buNone/>
            </a:pPr>
            <a:endParaRPr lang="fa-IR" sz="2300" dirty="0"/>
          </a:p>
          <a:p>
            <a:pPr marL="0" indent="0">
              <a:buNone/>
            </a:pPr>
            <a:r>
              <a:rPr lang="fa-IR" sz="2300" dirty="0"/>
              <a:t>خلاقيت در تصميم گيري: كسي كه تصميم بخردانه مي گيرد بايد داراي خلاقيت باشد و مساله را به صورت كامل </a:t>
            </a:r>
            <a:r>
              <a:rPr lang="fa-IR" sz="2300" dirty="0" smtClean="0"/>
              <a:t>مورد </a:t>
            </a:r>
            <a:r>
              <a:rPr lang="fa-IR" sz="2300" dirty="0"/>
              <a:t>ارزيابي قرار دهد و آن را به گونه اي درك كند كه ديگران توان درك آن را ندارند</a:t>
            </a:r>
            <a:r>
              <a:rPr lang="fa-IR" sz="2300" dirty="0" smtClean="0"/>
              <a:t>. </a:t>
            </a:r>
          </a:p>
          <a:p>
            <a:pPr marL="0" indent="0">
              <a:buNone/>
            </a:pPr>
            <a:r>
              <a:rPr lang="fa-IR" sz="2300" dirty="0"/>
              <a:t>خلاقيتهاي بالقوه. بسياري از افراد داراي خلاقيتهاي بالقوه هستند ولي نمي توانند از آن استفاده كنند</a:t>
            </a:r>
            <a:r>
              <a:rPr lang="fa-IR" sz="2300" dirty="0" smtClean="0"/>
              <a:t>.</a:t>
            </a:r>
          </a:p>
          <a:p>
            <a:pPr marL="0" indent="0">
              <a:buNone/>
            </a:pPr>
            <a:r>
              <a:rPr lang="fa-IR" sz="2300" dirty="0"/>
              <a:t>راههايي براي تقويت خلاقيت. اگر به فردي آموزش داده باشند كه خلاق باشد مي تواند عقايد ويژه اي را ارائه نمايد</a:t>
            </a:r>
            <a:r>
              <a:rPr lang="fa-IR" sz="2300" dirty="0" smtClean="0"/>
              <a:t>. </a:t>
            </a:r>
            <a:r>
              <a:rPr lang="fa-IR" sz="2300" dirty="0"/>
              <a:t>روش ديگرخوب گوش دادن است. هيچ نظر يا عقيده اي رد نمي شود و هيچ موضوعي كم اهميت تلقي نمي شود</a:t>
            </a:r>
            <a:r>
              <a:rPr lang="fa-IR" sz="2300" dirty="0" smtClean="0"/>
              <a:t>. </a:t>
            </a:r>
            <a:r>
              <a:rPr lang="fa-IR" sz="2300" dirty="0"/>
              <a:t>همچنين مي توان با رفتن از راه ميانبر به نتيجه رسيد و خلاقيت خود را ابراز داشت. سرانجام اين شيوه انديشه (</a:t>
            </a:r>
            <a:r>
              <a:rPr lang="fa-IR" sz="2300" dirty="0" smtClean="0"/>
              <a:t>راه </a:t>
            </a:r>
            <a:r>
              <a:rPr lang="fa-IR" sz="2300" dirty="0"/>
              <a:t>ميانبر) به اطلاعات ذي ربط متكي نيست و از اطلاعات بي ربط و تصادفي استفاده مي شود و فرد مي كوشد براي </a:t>
            </a:r>
            <a:r>
              <a:rPr lang="fa-IR" sz="2300" dirty="0" smtClean="0"/>
              <a:t>ارائه </a:t>
            </a:r>
            <a:r>
              <a:rPr lang="fa-IR" sz="2300" dirty="0"/>
              <a:t>راه حل، از راهي جديد برود</a:t>
            </a:r>
            <a:r>
              <a:rPr lang="fa-IR" sz="2300" dirty="0" smtClean="0"/>
              <a:t>.</a:t>
            </a:r>
          </a:p>
        </p:txBody>
      </p:sp>
      <p:sp>
        <p:nvSpPr>
          <p:cNvPr id="6" name="Slide Number Placeholder 5"/>
          <p:cNvSpPr>
            <a:spLocks noGrp="1"/>
          </p:cNvSpPr>
          <p:nvPr>
            <p:ph type="sldNum" sz="quarter" idx="16"/>
          </p:nvPr>
        </p:nvSpPr>
        <p:spPr/>
        <p:txBody>
          <a:bodyPr/>
          <a:lstStyle/>
          <a:p>
            <a:fld id="{D022A6DD-1C55-46BB-9D13-6EE9CF3BE74F}" type="slidenum">
              <a:rPr lang="en-US" smtClean="0"/>
              <a:pPr/>
              <a:t>54</a:t>
            </a:fld>
            <a:endParaRPr lang="en-US" dirty="0"/>
          </a:p>
        </p:txBody>
      </p:sp>
    </p:spTree>
    <p:extLst>
      <p:ext uri="{BB962C8B-B14F-4D97-AF65-F5344CB8AC3E}">
        <p14:creationId xmlns:p14="http://schemas.microsoft.com/office/powerpoint/2010/main" val="4207783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251718" y="1447800"/>
            <a:ext cx="8640762" cy="5257800"/>
          </a:xfrm>
        </p:spPr>
        <p:txBody>
          <a:bodyPr/>
          <a:lstStyle/>
          <a:p>
            <a:pPr marL="0" indent="0">
              <a:buNone/>
            </a:pPr>
            <a:r>
              <a:rPr lang="fa-IR" sz="2000" b="1" dirty="0" smtClean="0">
                <a:solidFill>
                  <a:srgbClr val="FF0000"/>
                </a:solidFill>
              </a:rPr>
              <a:t>در سازمان تصميمات واقعي چگونه گرفته مي شود؟</a:t>
            </a:r>
          </a:p>
          <a:p>
            <a:pPr marL="0" indent="0">
              <a:buNone/>
            </a:pPr>
            <a:r>
              <a:rPr lang="fa-IR" sz="2000" dirty="0" smtClean="0"/>
              <a:t>بيشتر </a:t>
            </a:r>
            <a:r>
              <a:rPr lang="fa-IR" sz="2000" dirty="0"/>
              <a:t>تصميمات واقعي بر اساس الگوي بخردانه نيست و معمولاً افراد به يك راه حل معقول و قابل قبول بسنده </a:t>
            </a:r>
            <a:r>
              <a:rPr lang="fa-IR" sz="2000" dirty="0" smtClean="0"/>
              <a:t>مي </a:t>
            </a:r>
            <a:r>
              <a:rPr lang="fa-IR" sz="2000" dirty="0"/>
              <a:t>كنند</a:t>
            </a:r>
            <a:r>
              <a:rPr lang="fa-IR" sz="2000" dirty="0" smtClean="0"/>
              <a:t>.</a:t>
            </a:r>
          </a:p>
          <a:p>
            <a:pPr marL="0" indent="0">
              <a:buNone/>
            </a:pPr>
            <a:endParaRPr lang="fa-IR" sz="1100" dirty="0" smtClean="0"/>
          </a:p>
          <a:p>
            <a:pPr marL="0" indent="0">
              <a:buNone/>
            </a:pPr>
            <a:r>
              <a:rPr lang="fa-IR" sz="2000" b="1" dirty="0">
                <a:solidFill>
                  <a:srgbClr val="FF0000"/>
                </a:solidFill>
              </a:rPr>
              <a:t>روش بخردانه محدود: </a:t>
            </a:r>
            <a:r>
              <a:rPr lang="fa-IR" sz="2000" dirty="0"/>
              <a:t>هنگامي كه فرد با يك مساله پيچيده روبه رو شود سعي مي كند از پيچيدگي آن بكاهد وآن را </a:t>
            </a:r>
            <a:r>
              <a:rPr lang="fa-IR" sz="2000" dirty="0" smtClean="0"/>
              <a:t>به </a:t>
            </a:r>
            <a:r>
              <a:rPr lang="fa-IR" sz="2000" dirty="0"/>
              <a:t>سطح قابل درك برساند. محدود بودن توانايي فرد در پردازش اطلاعات باعث مي شود نتواند همه اطلاعات را كه </a:t>
            </a:r>
            <a:r>
              <a:rPr lang="fa-IR" sz="2000" dirty="0" smtClean="0"/>
              <a:t>لازم </a:t>
            </a:r>
            <a:r>
              <a:rPr lang="fa-IR" sz="2000" dirty="0"/>
              <a:t>است درك نمايد. بنابراين انسان در پي راه حلهايي بر مي آيد كه كافي، بسنده و رضايت بخش باشد و در محدوده </a:t>
            </a:r>
            <a:r>
              <a:rPr lang="fa-IR" sz="2000" dirty="0" smtClean="0"/>
              <a:t>يا </a:t>
            </a:r>
            <a:r>
              <a:rPr lang="fa-IR" sz="2000" dirty="0"/>
              <a:t>تنگناي خاصي عمل مي كندو مي انديشدكه آن را بخردانه محدود مي دانند. پس از ارائه تعريفي از مساله به </a:t>
            </a:r>
            <a:r>
              <a:rPr lang="fa-IR" sz="2000" dirty="0" smtClean="0"/>
              <a:t>ندرت </a:t>
            </a:r>
            <a:r>
              <a:rPr lang="fa-IR" sz="2000" dirty="0"/>
              <a:t>امكان دارد همه شاخص ها و راه حلها ارائه گردد و در مورد ارزيابي آنها به طور جامع و كامل عمل نخواهد كرد و تنها </a:t>
            </a:r>
            <a:r>
              <a:rPr lang="fa-IR" sz="2000" dirty="0" smtClean="0"/>
              <a:t>به </a:t>
            </a:r>
            <a:r>
              <a:rPr lang="fa-IR" sz="2000" dirty="0"/>
              <a:t>راه حلهايي توجه مي كند كه محدود به مسائل خاص مي شوند و تنهابه راه حلهاي شناخته شده و قديمي كه از </a:t>
            </a:r>
            <a:r>
              <a:rPr lang="fa-IR" sz="2000" dirty="0" smtClean="0"/>
              <a:t>نظر </a:t>
            </a:r>
            <a:r>
              <a:rPr lang="fa-IR" sz="2000" dirty="0"/>
              <a:t>عملكرد قابل قبول است توجه خواهد كرد و به اولين راه حل قابل قبول كه برسد به بقيه راه حلها توجه نخواهد كرد</a:t>
            </a:r>
            <a:r>
              <a:rPr lang="fa-IR" sz="2000" dirty="0" smtClean="0"/>
              <a:t>. </a:t>
            </a:r>
            <a:r>
              <a:rPr lang="fa-IR" sz="2000" dirty="0"/>
              <a:t>بنابراين راه نهايي آن است كه ارضا كننده باشد و مطلوب نخواهد بود</a:t>
            </a:r>
            <a:r>
              <a:rPr lang="fa-IR" sz="2000" dirty="0" smtClean="0"/>
              <a:t>.</a:t>
            </a:r>
          </a:p>
          <a:p>
            <a:pPr marL="0" indent="0">
              <a:buNone/>
            </a:pPr>
            <a:r>
              <a:rPr lang="fa-IR" sz="2000" b="1" dirty="0">
                <a:solidFill>
                  <a:srgbClr val="FF0000"/>
                </a:solidFill>
              </a:rPr>
              <a:t>قضاوت شهودي: </a:t>
            </a:r>
            <a:r>
              <a:rPr lang="fa-IR" sz="2000" dirty="0"/>
              <a:t>مدير به صورت مرتب از احساسات خود استفاده مي كند و قضاوتش شهودي است. كسي كه بدين </a:t>
            </a:r>
            <a:r>
              <a:rPr lang="fa-IR" sz="2000" dirty="0" smtClean="0"/>
              <a:t>گونه </a:t>
            </a:r>
            <a:r>
              <a:rPr lang="fa-IR" sz="2000" dirty="0"/>
              <a:t>عمل كند همواره تصميماتي بهتر مي گيرد. قضاوت شهودي فرآيندي است ناآگاهانه ودر سايه تجربه حاصل مي شود</a:t>
            </a:r>
            <a:r>
              <a:rPr lang="fa-IR" sz="2000" dirty="0" smtClean="0"/>
              <a:t>. </a:t>
            </a:r>
            <a:r>
              <a:rPr lang="fa-IR" sz="2000" dirty="0"/>
              <a:t>الزاماً سواي تجزيه و تحليل معقول يا بخردانه عمل نمي كند، بلكه اين دو مكمل يكديگرند.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55</a:t>
            </a:fld>
            <a:endParaRPr lang="en-US" dirty="0"/>
          </a:p>
        </p:txBody>
      </p:sp>
    </p:spTree>
    <p:extLst>
      <p:ext uri="{BB962C8B-B14F-4D97-AF65-F5344CB8AC3E}">
        <p14:creationId xmlns:p14="http://schemas.microsoft.com/office/powerpoint/2010/main" val="308314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a:solidFill>
                  <a:srgbClr val="FF0000"/>
                </a:solidFill>
              </a:rPr>
              <a:t>شناسايي مساله: </a:t>
            </a:r>
            <a:r>
              <a:rPr lang="fa-IR" sz="2000" dirty="0"/>
              <a:t>به دو دليل مسائلي كه از اهميت بالايي برخوردارند بهتر نمايان مي گردند: نخست اگر مساله </a:t>
            </a:r>
            <a:r>
              <a:rPr lang="fa-IR" sz="2000" dirty="0" smtClean="0"/>
              <a:t>اي </a:t>
            </a:r>
            <a:r>
              <a:rPr lang="fa-IR" sz="2000" dirty="0"/>
              <a:t>چشمگير باشد راحتتر مي توان متوجه آن شد. دوم بايد به يادآورد كه فرد بايد در سازمان تصميم بگيرد. تصميم </a:t>
            </a:r>
            <a:r>
              <a:rPr lang="fa-IR" sz="2000" dirty="0" smtClean="0"/>
              <a:t>گيرنده </a:t>
            </a:r>
            <a:r>
              <a:rPr lang="fa-IR" sz="2000" dirty="0"/>
              <a:t>مي خواهدخودرا فردي آگاه معرفي نمايدو به اصطلاح به ديگران بفهماندكه متوجه همه جزئيات مي شود. بايد </a:t>
            </a:r>
            <a:r>
              <a:rPr lang="fa-IR" sz="2000" dirty="0" smtClean="0"/>
              <a:t>توجه </a:t>
            </a:r>
            <a:r>
              <a:rPr lang="fa-IR" sz="2000" dirty="0"/>
              <a:t>كرد مدير(تصميم گيرنده) به دنبال خواسته ها و منافع خويش است. معمولاً بهترين نفع مدير توجه به مسائل </a:t>
            </a:r>
            <a:r>
              <a:rPr lang="fa-IR" sz="2000" dirty="0" smtClean="0"/>
              <a:t>بسيار </a:t>
            </a:r>
            <a:r>
              <a:rPr lang="fa-IR" sz="2000" dirty="0"/>
              <a:t>چشمگير است. بدين گونه به ديگران مخابره خواهدكرد كه همه چيز تحت كنترل اوست</a:t>
            </a:r>
            <a:r>
              <a:rPr lang="fa-IR" sz="2000" dirty="0" smtClean="0"/>
              <a:t>.</a:t>
            </a:r>
          </a:p>
          <a:p>
            <a:pPr marL="0" indent="0">
              <a:buNone/>
            </a:pPr>
            <a:r>
              <a:rPr lang="fa-IR" sz="2000" b="1" dirty="0">
                <a:solidFill>
                  <a:srgbClr val="FF0000"/>
                </a:solidFill>
              </a:rPr>
              <a:t>ارائه راه حلها: </a:t>
            </a:r>
            <a:r>
              <a:rPr lang="fa-IR" sz="2000" dirty="0"/>
              <a:t>از آنجاكه به ندرت امكان دارد شخص بتواند يك راه حل مطلوب ارائه نمايد بنابراين ما انتظار داريم فرد </a:t>
            </a:r>
            <a:r>
              <a:rPr lang="fa-IR" sz="2000" dirty="0" smtClean="0"/>
              <a:t>از </a:t>
            </a:r>
            <a:r>
              <a:rPr lang="fa-IR" sz="2000" dirty="0"/>
              <a:t>توان بالقوه و خلاق خود حداكثر استفاده ننمايد. معمولاً كسي كه بخواهد راه حلي ارائه نمايد در پي فرآيند ساده </a:t>
            </a:r>
            <a:r>
              <a:rPr lang="fa-IR" sz="2000" dirty="0" smtClean="0"/>
              <a:t>بر </a:t>
            </a:r>
            <a:r>
              <a:rPr lang="fa-IR" sz="2000" dirty="0"/>
              <a:t>خواهد آمد و بيشتر وقت خود را به راه حلهاي جاري محدود خواهدكرد</a:t>
            </a:r>
            <a:r>
              <a:rPr lang="fa-IR" sz="2000" dirty="0" smtClean="0"/>
              <a:t>.</a:t>
            </a:r>
          </a:p>
          <a:p>
            <a:pPr marL="0" indent="0">
              <a:buNone/>
            </a:pPr>
            <a:r>
              <a:rPr lang="fa-IR" sz="2000" b="1" dirty="0">
                <a:solidFill>
                  <a:srgbClr val="FF0000"/>
                </a:solidFill>
              </a:rPr>
              <a:t>انتخاب راه حل</a:t>
            </a:r>
            <a:r>
              <a:rPr lang="fa-IR" sz="2000" dirty="0">
                <a:solidFill>
                  <a:srgbClr val="FF0000"/>
                </a:solidFill>
              </a:rPr>
              <a:t>: </a:t>
            </a:r>
            <a:r>
              <a:rPr lang="fa-IR" sz="2000" dirty="0"/>
              <a:t>مدير(تصميم گيرنده) براي اينكه انبوهي از اطلاعات را بر سر خود آوار نكند به اصول تجربي پناه </a:t>
            </a:r>
            <a:r>
              <a:rPr lang="fa-IR" sz="2000" dirty="0" smtClean="0"/>
              <a:t>مي </a:t>
            </a:r>
            <a:r>
              <a:rPr lang="fa-IR" sz="2000" dirty="0"/>
              <a:t>برد. اين شيوه يعني تكيه كردن به راههاي عملي واستفاده از اصول تجربي به دو گونه است: وجود اطلاعات و مقايسه </a:t>
            </a:r>
            <a:r>
              <a:rPr lang="fa-IR" sz="2000" dirty="0" smtClean="0"/>
              <a:t>با </a:t>
            </a:r>
            <a:r>
              <a:rPr lang="fa-IR" sz="2000" dirty="0"/>
              <a:t>نمونه هاي پيشين. تصميم گيرنده در هر دو مورد به هنگام قضاوت دچار گونه اي تعصب ويكسونگري مي </a:t>
            </a:r>
            <a:r>
              <a:rPr lang="fa-IR" sz="2000" dirty="0" smtClean="0"/>
              <a:t>گردد.گونه </a:t>
            </a:r>
            <a:r>
              <a:rPr lang="fa-IR" sz="2000" dirty="0"/>
              <a:t>ديگر تعصب يا يكسونگري يعني پافشاري و اصرار ورزيدن به تعهدات پيشين تا آنجا كه شاهد شكست خود باشد</a:t>
            </a:r>
            <a:r>
              <a:rPr lang="fa-IR" sz="2000" dirty="0" smtClean="0"/>
              <a:t>.</a:t>
            </a:r>
          </a:p>
          <a:p>
            <a:pPr marL="0" indent="0">
              <a:buNone/>
            </a:pPr>
            <a:r>
              <a:rPr lang="fa-IR" sz="2000" dirty="0"/>
              <a:t>قضاوت بر مبناي اطلاعات موجود. اصولاً مردم اساس و پايه قضاوت خود را بر اطلاعات موجود وآنچه كه در </a:t>
            </a:r>
            <a:r>
              <a:rPr lang="fa-IR" sz="2000" dirty="0" smtClean="0"/>
              <a:t>دسترس </a:t>
            </a:r>
            <a:r>
              <a:rPr lang="fa-IR" sz="2000" dirty="0"/>
              <a:t>است مي گذارند.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56</a:t>
            </a:fld>
            <a:endParaRPr lang="en-US" dirty="0"/>
          </a:p>
        </p:txBody>
      </p:sp>
    </p:spTree>
    <p:extLst>
      <p:ext uri="{BB962C8B-B14F-4D97-AF65-F5344CB8AC3E}">
        <p14:creationId xmlns:p14="http://schemas.microsoft.com/office/powerpoint/2010/main" val="11018901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dirty="0"/>
              <a:t>قياس به نفس. نوع قضاوتشان براساس اطلاعات موجود وقياس به نفس است</a:t>
            </a:r>
            <a:r>
              <a:rPr lang="fa-IR" sz="2000" dirty="0" smtClean="0"/>
              <a:t>.</a:t>
            </a:r>
          </a:p>
          <a:p>
            <a:pPr marL="0" indent="0">
              <a:buNone/>
            </a:pPr>
            <a:r>
              <a:rPr lang="fa-IR" sz="2000" b="1" dirty="0">
                <a:solidFill>
                  <a:srgbClr val="FF3399"/>
                </a:solidFill>
              </a:rPr>
              <a:t>پافشاري در </a:t>
            </a:r>
            <a:r>
              <a:rPr lang="fa-IR" sz="2000" b="1" dirty="0" smtClean="0">
                <a:solidFill>
                  <a:srgbClr val="FF3399"/>
                </a:solidFill>
              </a:rPr>
              <a:t>تعهد</a:t>
            </a:r>
            <a:r>
              <a:rPr lang="fa-IR" sz="2000" b="1" dirty="0"/>
              <a:t>:</a:t>
            </a:r>
            <a:r>
              <a:rPr lang="fa-IR" sz="2000" b="1" dirty="0" smtClean="0"/>
              <a:t> </a:t>
            </a:r>
            <a:r>
              <a:rPr lang="fa-IR" sz="2000" dirty="0"/>
              <a:t>يعني اصرار بيش از حد و تكيه بر تصميمات قبلي، با وجود اين كه اطلاعات حاصل، گوياي </a:t>
            </a:r>
            <a:r>
              <a:rPr lang="fa-IR" sz="2000" dirty="0" smtClean="0"/>
              <a:t>منفي </a:t>
            </a:r>
            <a:r>
              <a:rPr lang="fa-IR" sz="2000" dirty="0"/>
              <a:t>بودن اقدامات گذشته است. پافشاري زياد در كارهاي گذشته به معني داشتن ثبات رويه است. ترديدي نيست </a:t>
            </a:r>
            <a:r>
              <a:rPr lang="fa-IR" sz="2000" dirty="0" smtClean="0"/>
              <a:t>كه </a:t>
            </a:r>
            <a:r>
              <a:rPr lang="fa-IR" sz="2000" dirty="0"/>
              <a:t>پافشاري درتعهداز جمله ويژگي هايي است كه درمديريت، به هنگام تصميم گيري، كاربردهاي زيادي دارد. </a:t>
            </a:r>
            <a:r>
              <a:rPr lang="fa-IR" sz="2000" dirty="0" smtClean="0"/>
              <a:t>ثبات </a:t>
            </a:r>
            <a:r>
              <a:rPr lang="fa-IR" sz="2000" dirty="0"/>
              <a:t>رويه(در مديريت) به رهبران اثر بخش تعلق دارد. در واقع مدير اثر بخش كسي است كه بتواند بين شرايطي كه بايد </a:t>
            </a:r>
            <a:r>
              <a:rPr lang="fa-IR" sz="2000" dirty="0" smtClean="0"/>
              <a:t>روي </a:t>
            </a:r>
            <a:r>
              <a:rPr lang="fa-IR" sz="2000" dirty="0"/>
              <a:t>آن پافشاري كرد و شرايطي كه سازمان را به بيراهه مي كشاند فرق قائل شود</a:t>
            </a:r>
            <a:r>
              <a:rPr lang="fa-IR" sz="2000" dirty="0" smtClean="0"/>
              <a:t>.</a:t>
            </a:r>
          </a:p>
          <a:p>
            <a:pPr marL="0" indent="0">
              <a:buNone/>
            </a:pPr>
            <a:r>
              <a:rPr lang="fa-IR" sz="2000" b="1" dirty="0">
                <a:solidFill>
                  <a:srgbClr val="FF3399"/>
                </a:solidFill>
              </a:rPr>
              <a:t>تفاوت هاي فردي: </a:t>
            </a:r>
            <a:r>
              <a:rPr lang="fa-IR" sz="2000" dirty="0"/>
              <a:t>افرادبه هنگام تصميم گيري شخصيت وسليقه هاي فردي خودرا به نمايش مي گذارند. دو </a:t>
            </a:r>
            <a:r>
              <a:rPr lang="fa-IR" sz="2000" dirty="0" smtClean="0"/>
              <a:t>تفاوت </a:t>
            </a:r>
            <a:r>
              <a:rPr lang="fa-IR" sz="2000" dirty="0"/>
              <a:t>عمده از اين ديدگاه را كه در سازمان كاربرد دارد مي توان مورد توجه قرار داد: شيوه تصميم گيري و ميزان </a:t>
            </a:r>
            <a:r>
              <a:rPr lang="fa-IR" sz="2000" dirty="0" smtClean="0"/>
              <a:t>اصول </a:t>
            </a:r>
            <a:r>
              <a:rPr lang="fa-IR" sz="2000" dirty="0"/>
              <a:t>اخلاقي كه </a:t>
            </a:r>
            <a:r>
              <a:rPr lang="fa-IR" sz="2000" dirty="0" smtClean="0"/>
              <a:t>شخص </a:t>
            </a:r>
            <a:r>
              <a:rPr lang="fa-IR" sz="2000" dirty="0"/>
              <a:t>تصميم گيرنده رعايت مي كند</a:t>
            </a:r>
            <a:r>
              <a:rPr lang="fa-IR" sz="2000" dirty="0" smtClean="0"/>
              <a:t>.</a:t>
            </a:r>
          </a:p>
          <a:p>
            <a:pPr marL="0" indent="0">
              <a:buNone/>
            </a:pPr>
            <a:r>
              <a:rPr lang="fa-IR" sz="2000" b="1" dirty="0">
                <a:solidFill>
                  <a:srgbClr val="FF0000"/>
                </a:solidFill>
              </a:rPr>
              <a:t>شيوه تصميم گيري</a:t>
            </a:r>
            <a:r>
              <a:rPr lang="fa-IR" sz="2000" dirty="0">
                <a:solidFill>
                  <a:srgbClr val="FF0000"/>
                </a:solidFill>
              </a:rPr>
              <a:t>. چهار </a:t>
            </a:r>
            <a:r>
              <a:rPr lang="fa-IR" sz="2000" dirty="0"/>
              <a:t>روش تصميم گيري شناخته شده است. الگوي مزبور بر پايه اين شناخت قرار دارد كه </a:t>
            </a:r>
            <a:r>
              <a:rPr lang="fa-IR" sz="2000" dirty="0" smtClean="0">
                <a:solidFill>
                  <a:srgbClr val="FF3399"/>
                </a:solidFill>
              </a:rPr>
              <a:t>افراد </a:t>
            </a:r>
            <a:r>
              <a:rPr lang="fa-IR" sz="2000" dirty="0">
                <a:solidFill>
                  <a:srgbClr val="FF3399"/>
                </a:solidFill>
              </a:rPr>
              <a:t>از دو ديدگاه(بعد) با هم متفاوتند: نخست بر اساس شيوه انديشيدن</a:t>
            </a:r>
            <a:r>
              <a:rPr lang="fa-IR" sz="2000" dirty="0"/>
              <a:t>. برخي منطقي و بخردانه مي انديشند و اطلاعات </a:t>
            </a:r>
            <a:r>
              <a:rPr lang="fa-IR" sz="2000" dirty="0" smtClean="0"/>
              <a:t>را </a:t>
            </a:r>
            <a:r>
              <a:rPr lang="fa-IR" sz="2000" dirty="0"/>
              <a:t>به صورت گام به گام و مرحله اي مورد پردازش قرار مي دهند. و برخي قضاوت شهودي مي كنند و از موهبت </a:t>
            </a:r>
            <a:r>
              <a:rPr lang="fa-IR" sz="2000" dirty="0" smtClean="0"/>
              <a:t>خلاقيت </a:t>
            </a:r>
            <a:r>
              <a:rPr lang="fa-IR" sz="2000" dirty="0"/>
              <a:t>استفاده مي نمايند و كل موضوع را مورد توجه قرار مي دهند. در بعد ديگر به مساله </a:t>
            </a:r>
            <a:r>
              <a:rPr lang="fa-IR" sz="2000" dirty="0">
                <a:solidFill>
                  <a:srgbClr val="FF3399"/>
                </a:solidFill>
              </a:rPr>
              <a:t>بردباري در برابر پديده ابهام </a:t>
            </a:r>
            <a:r>
              <a:rPr lang="fa-IR" sz="2000" dirty="0" smtClean="0"/>
              <a:t>توجه </a:t>
            </a:r>
            <a:r>
              <a:rPr lang="fa-IR" sz="2000" dirty="0"/>
              <a:t>مي شود. هنگامي كه اين ابعاد را رسم كنيم چهار شيوه تصميم گيري به دست </a:t>
            </a:r>
            <a:r>
              <a:rPr lang="fa-IR" sz="2000" dirty="0" smtClean="0"/>
              <a:t>مي </a:t>
            </a:r>
            <a:r>
              <a:rPr lang="fa-IR" sz="2000" dirty="0"/>
              <a:t>آيد: </a:t>
            </a:r>
            <a:r>
              <a:rPr lang="fa-IR" sz="2000" dirty="0">
                <a:solidFill>
                  <a:srgbClr val="FF0000"/>
                </a:solidFill>
              </a:rPr>
              <a:t>ارشادي، تحليلي، نظري و رفتاري.</a:t>
            </a:r>
          </a:p>
        </p:txBody>
      </p:sp>
      <p:sp>
        <p:nvSpPr>
          <p:cNvPr id="6" name="Slide Number Placeholder 5"/>
          <p:cNvSpPr>
            <a:spLocks noGrp="1"/>
          </p:cNvSpPr>
          <p:nvPr>
            <p:ph type="sldNum" sz="quarter" idx="16"/>
          </p:nvPr>
        </p:nvSpPr>
        <p:spPr/>
        <p:txBody>
          <a:bodyPr/>
          <a:lstStyle/>
          <a:p>
            <a:fld id="{D022A6DD-1C55-46BB-9D13-6EE9CF3BE74F}" type="slidenum">
              <a:rPr lang="en-US" smtClean="0"/>
              <a:pPr/>
              <a:t>57</a:t>
            </a:fld>
            <a:endParaRPr lang="en-US" dirty="0"/>
          </a:p>
        </p:txBody>
      </p:sp>
    </p:spTree>
    <p:extLst>
      <p:ext uri="{BB962C8B-B14F-4D97-AF65-F5344CB8AC3E}">
        <p14:creationId xmlns:p14="http://schemas.microsoft.com/office/powerpoint/2010/main" val="4091582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371600"/>
            <a:ext cx="8763000" cy="5257800"/>
          </a:xfrm>
        </p:spPr>
        <p:txBody>
          <a:bodyPr/>
          <a:lstStyle/>
          <a:p>
            <a:pPr marL="0" indent="0">
              <a:buNone/>
            </a:pPr>
            <a:r>
              <a:rPr lang="fa-IR" sz="2000" b="1" dirty="0">
                <a:solidFill>
                  <a:srgbClr val="FF3399"/>
                </a:solidFill>
              </a:rPr>
              <a:t>شيوه ارشادي: </a:t>
            </a:r>
            <a:r>
              <a:rPr lang="fa-IR" sz="2000" dirty="0"/>
              <a:t>در برابر اطلاعات مبهم بردباري ندارد ودر پي تصميمات بخردانه </a:t>
            </a:r>
            <a:r>
              <a:rPr lang="fa-IR" sz="2000" dirty="0" smtClean="0"/>
              <a:t>و </a:t>
            </a:r>
            <a:r>
              <a:rPr lang="fa-IR" sz="2000" dirty="0"/>
              <a:t>معقول هستند. از كارايي و منطق بالايي برخوردارند و به هنگام تصميم گيري و </a:t>
            </a:r>
            <a:r>
              <a:rPr lang="fa-IR" sz="2000" dirty="0" smtClean="0"/>
              <a:t>ارائه </a:t>
            </a:r>
            <a:r>
              <a:rPr lang="fa-IR" sz="2000" dirty="0"/>
              <a:t>راه حل به پايين ترين ميزان اطلاعات اكتفا مي نمايند</a:t>
            </a:r>
            <a:r>
              <a:rPr lang="fa-IR" sz="2000" dirty="0" smtClean="0"/>
              <a:t>. </a:t>
            </a:r>
          </a:p>
          <a:p>
            <a:pPr marL="0" indent="0">
              <a:buNone/>
            </a:pPr>
            <a:r>
              <a:rPr lang="fa-IR" sz="2000" b="1" dirty="0">
                <a:solidFill>
                  <a:srgbClr val="FF3399"/>
                </a:solidFill>
              </a:rPr>
              <a:t>شيوه تحليلي</a:t>
            </a:r>
            <a:r>
              <a:rPr lang="fa-IR" sz="2000" dirty="0">
                <a:solidFill>
                  <a:srgbClr val="FF3399"/>
                </a:solidFill>
              </a:rPr>
              <a:t>: </a:t>
            </a:r>
            <a:r>
              <a:rPr lang="fa-IR" sz="2000" dirty="0"/>
              <a:t>در برابر اطلاعات مبهم بردباري </a:t>
            </a:r>
            <a:endParaRPr lang="fa-IR" sz="2000" dirty="0" smtClean="0"/>
          </a:p>
          <a:p>
            <a:pPr marL="0" indent="0">
              <a:buNone/>
            </a:pPr>
            <a:r>
              <a:rPr lang="fa-IR" sz="2000" dirty="0"/>
              <a:t>بيشتري دارند ودر پي كسب اطلاعات بيشتر بر </a:t>
            </a:r>
            <a:endParaRPr lang="fa-IR" sz="2000" dirty="0" smtClean="0"/>
          </a:p>
          <a:p>
            <a:pPr marL="0" indent="0">
              <a:buNone/>
            </a:pPr>
            <a:r>
              <a:rPr lang="fa-IR" sz="2000" dirty="0"/>
              <a:t>مي آيند درتصميم گيري دقت فراوان مي كنند </a:t>
            </a:r>
            <a:endParaRPr lang="fa-IR" sz="2000" dirty="0" smtClean="0"/>
          </a:p>
          <a:p>
            <a:pPr marL="0" indent="0">
              <a:buNone/>
            </a:pPr>
            <a:r>
              <a:rPr lang="fa-IR" sz="2000" dirty="0"/>
              <a:t>ومي توانند خود را با شرايط جديد وفق دهند.</a:t>
            </a:r>
          </a:p>
          <a:p>
            <a:pPr marL="0" indent="0">
              <a:buNone/>
            </a:pPr>
            <a:r>
              <a:rPr lang="fa-IR" sz="2000" b="1" dirty="0" smtClean="0">
                <a:solidFill>
                  <a:srgbClr val="FF3399"/>
                </a:solidFill>
              </a:rPr>
              <a:t>شيوه </a:t>
            </a:r>
            <a:r>
              <a:rPr lang="fa-IR" sz="2000" b="1" dirty="0">
                <a:solidFill>
                  <a:srgbClr val="FF3399"/>
                </a:solidFill>
              </a:rPr>
              <a:t>نظري(تئوريك</a:t>
            </a:r>
            <a:r>
              <a:rPr lang="fa-IR" sz="2000" dirty="0">
                <a:solidFill>
                  <a:srgbClr val="FF3399"/>
                </a:solidFill>
              </a:rPr>
              <a:t>): </a:t>
            </a:r>
            <a:r>
              <a:rPr lang="fa-IR" sz="2000" dirty="0"/>
              <a:t>داراي ديدگاه بسيار باز </a:t>
            </a:r>
            <a:endParaRPr lang="fa-IR" sz="2000" dirty="0" smtClean="0"/>
          </a:p>
          <a:p>
            <a:pPr marL="0" indent="0">
              <a:buNone/>
            </a:pPr>
            <a:r>
              <a:rPr lang="fa-IR" sz="2000" dirty="0"/>
              <a:t>هستند در امر يافتن راه حلهاي ابتكاري و خلاق </a:t>
            </a:r>
            <a:endParaRPr lang="fa-IR" sz="2000" dirty="0" smtClean="0"/>
          </a:p>
          <a:p>
            <a:pPr marL="0" indent="0">
              <a:buNone/>
            </a:pPr>
            <a:r>
              <a:rPr lang="fa-IR" sz="2000" dirty="0"/>
              <a:t>توانايي بالايي دارند.</a:t>
            </a:r>
          </a:p>
          <a:p>
            <a:pPr marL="0" indent="0">
              <a:buNone/>
            </a:pPr>
            <a:r>
              <a:rPr lang="fa-IR" sz="2000" dirty="0" smtClean="0"/>
              <a:t>و </a:t>
            </a:r>
            <a:r>
              <a:rPr lang="fa-IR" sz="2000" dirty="0"/>
              <a:t>آخرين گروه با ديگران همكاري مي كنند</a:t>
            </a:r>
            <a:r>
              <a:rPr lang="fa-IR" sz="2000" dirty="0" smtClean="0"/>
              <a:t>.</a:t>
            </a:r>
          </a:p>
          <a:p>
            <a:pPr marL="0" indent="0">
              <a:buNone/>
            </a:pPr>
            <a:r>
              <a:rPr lang="fa-IR" sz="2000" dirty="0"/>
              <a:t>به دستاوردهاي همكاران و زيردستان </a:t>
            </a:r>
            <a:r>
              <a:rPr lang="fa-IR" sz="2000" dirty="0" smtClean="0"/>
              <a:t>توجه</a:t>
            </a:r>
          </a:p>
          <a:p>
            <a:pPr marL="0" indent="0">
              <a:buNone/>
            </a:pPr>
            <a:r>
              <a:rPr lang="fa-IR" sz="2000" dirty="0"/>
              <a:t>مي نمايند. از تعارض و برخورد عقايد </a:t>
            </a:r>
            <a:r>
              <a:rPr lang="fa-IR" sz="2000" dirty="0" smtClean="0"/>
              <a:t>اجتناب</a:t>
            </a:r>
          </a:p>
          <a:p>
            <a:pPr marL="0" indent="0">
              <a:buNone/>
            </a:pPr>
            <a:r>
              <a:rPr lang="fa-IR" sz="2000" dirty="0"/>
              <a:t>مي كنند.</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2133600"/>
            <a:ext cx="46101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58</a:t>
            </a:fld>
            <a:endParaRPr lang="en-US" dirty="0"/>
          </a:p>
        </p:txBody>
      </p:sp>
    </p:spTree>
    <p:extLst>
      <p:ext uri="{BB962C8B-B14F-4D97-AF65-F5344CB8AC3E}">
        <p14:creationId xmlns:p14="http://schemas.microsoft.com/office/powerpoint/2010/main" val="323880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371600"/>
            <a:ext cx="8839200" cy="5334000"/>
          </a:xfrm>
        </p:spPr>
        <p:txBody>
          <a:bodyPr/>
          <a:lstStyle/>
          <a:p>
            <a:pPr marL="0" indent="0">
              <a:buNone/>
            </a:pPr>
            <a:r>
              <a:rPr lang="fa-IR" sz="2000" dirty="0">
                <a:solidFill>
                  <a:srgbClr val="FF3399"/>
                </a:solidFill>
              </a:rPr>
              <a:t>بيشتر مديران به گونه اي عمل مي كنند كه مي توان آنها را در </a:t>
            </a:r>
            <a:r>
              <a:rPr lang="fa-IR" sz="2000" dirty="0" smtClean="0">
                <a:solidFill>
                  <a:srgbClr val="FF3399"/>
                </a:solidFill>
              </a:rPr>
              <a:t>بيش </a:t>
            </a:r>
            <a:r>
              <a:rPr lang="fa-IR" sz="2000" dirty="0">
                <a:solidFill>
                  <a:srgbClr val="FF3399"/>
                </a:solidFill>
              </a:rPr>
              <a:t>از يك گروه قرار داد</a:t>
            </a:r>
            <a:r>
              <a:rPr lang="fa-IR" sz="2000" dirty="0" smtClean="0">
                <a:solidFill>
                  <a:srgbClr val="FF3399"/>
                </a:solidFill>
              </a:rPr>
              <a:t>.</a:t>
            </a:r>
          </a:p>
          <a:p>
            <a:pPr marL="0" indent="0">
              <a:buNone/>
            </a:pPr>
            <a:r>
              <a:rPr lang="fa-IR" sz="2000" dirty="0">
                <a:solidFill>
                  <a:srgbClr val="FF0000"/>
                </a:solidFill>
              </a:rPr>
              <a:t>اصول اخلاقي. </a:t>
            </a:r>
            <a:r>
              <a:rPr lang="fa-IR" sz="2000" dirty="0"/>
              <a:t>بسياري از تصميمات در بستر اصول اخلاقي گرفته مي شود. به هنگام رعايت اصول اخلاقي مديران به </a:t>
            </a:r>
            <a:r>
              <a:rPr lang="fa-IR" sz="2000" dirty="0" smtClean="0"/>
              <a:t>سه </a:t>
            </a:r>
            <a:r>
              <a:rPr lang="fa-IR" sz="2000" dirty="0"/>
              <a:t>گونه عمل مي كنند كه هر يك از دو مرحله تشكيل مي گردد. چون فرد از هر مرحله اي به مرحله بالاتر گام </a:t>
            </a:r>
            <a:r>
              <a:rPr lang="fa-IR" sz="2000" dirty="0" smtClean="0"/>
              <a:t>بردارد </a:t>
            </a:r>
            <a:r>
              <a:rPr lang="fa-IR" sz="2000" dirty="0"/>
              <a:t>كمتر به نيروي هاي خارجي توجه كرده و بيشتر به ديدگاه خود توجه مي نمايد</a:t>
            </a:r>
            <a:r>
              <a:rPr lang="fa-IR" sz="2000" dirty="0" smtClean="0"/>
              <a:t>.</a:t>
            </a:r>
          </a:p>
          <a:p>
            <a:pPr marL="457200" indent="-457200">
              <a:buClr>
                <a:srgbClr val="FF3399"/>
              </a:buClr>
              <a:buAutoNum type="arabicParenR"/>
            </a:pPr>
            <a:r>
              <a:rPr lang="fa-IR" sz="2000" dirty="0" smtClean="0">
                <a:solidFill>
                  <a:srgbClr val="FF3399"/>
                </a:solidFill>
              </a:rPr>
              <a:t>بندگي </a:t>
            </a:r>
            <a:r>
              <a:rPr lang="fa-IR" sz="2000" dirty="0">
                <a:solidFill>
                  <a:srgbClr val="FF3399"/>
                </a:solidFill>
              </a:rPr>
              <a:t>يا پيروي محض. </a:t>
            </a:r>
            <a:r>
              <a:rPr lang="fa-IR" sz="2000" dirty="0"/>
              <a:t>فرد با توجه به نتايجي كه نصيب شخص او خواهد شد در برابر مفاهيم درست يا غلط </a:t>
            </a:r>
            <a:r>
              <a:rPr lang="fa-IR" sz="2000" dirty="0" smtClean="0"/>
              <a:t>از </a:t>
            </a:r>
            <a:r>
              <a:rPr lang="fa-IR" sz="2000" dirty="0"/>
              <a:t>خودش واكنش نشان مي دهد</a:t>
            </a:r>
            <a:r>
              <a:rPr lang="fa-IR" sz="2000" dirty="0" smtClean="0"/>
              <a:t>.</a:t>
            </a:r>
          </a:p>
          <a:p>
            <a:pPr marL="457200" indent="-457200">
              <a:buAutoNum type="arabicParenR"/>
            </a:pPr>
            <a:r>
              <a:rPr lang="fa-IR" sz="2000" dirty="0">
                <a:solidFill>
                  <a:srgbClr val="FF3399"/>
                </a:solidFill>
              </a:rPr>
              <a:t>عرف. </a:t>
            </a:r>
            <a:r>
              <a:rPr lang="fa-IR" sz="2000" dirty="0"/>
              <a:t>ارزشهاي اخلاقي در حفظ نظم و رسوم متعارف قرار دارد</a:t>
            </a:r>
            <a:r>
              <a:rPr lang="fa-IR" sz="2000" dirty="0" smtClean="0"/>
              <a:t>.</a:t>
            </a:r>
          </a:p>
          <a:p>
            <a:pPr marL="457200" indent="-457200">
              <a:buClr>
                <a:srgbClr val="FF3399"/>
              </a:buClr>
              <a:buAutoNum type="arabicParenR"/>
            </a:pPr>
            <a:r>
              <a:rPr lang="fa-IR" sz="2000" dirty="0">
                <a:solidFill>
                  <a:srgbClr val="FF3399"/>
                </a:solidFill>
              </a:rPr>
              <a:t>اجتهاد. </a:t>
            </a:r>
            <a:r>
              <a:rPr lang="fa-IR" sz="2000" dirty="0"/>
              <a:t>فرد بين اصول اخلاقي كه خود ارائه مي كند و اختياراتي كه </a:t>
            </a:r>
            <a:r>
              <a:rPr lang="fa-IR" sz="2000" dirty="0" smtClean="0"/>
              <a:t>ديگران </a:t>
            </a:r>
            <a:r>
              <a:rPr lang="fa-IR" sz="2000" dirty="0"/>
              <a:t>دارند فرق قائل مي شود</a:t>
            </a:r>
            <a:r>
              <a:rPr lang="fa-IR" sz="2000" dirty="0" smtClean="0"/>
              <a:t>.</a:t>
            </a:r>
          </a:p>
          <a:p>
            <a:pPr marL="457200" indent="-457200">
              <a:buClr>
                <a:srgbClr val="FF3399"/>
              </a:buClr>
              <a:buAutoNum type="arabicParenR"/>
            </a:pPr>
            <a:endParaRPr lang="fa-IR" sz="2000" dirty="0" smtClean="0"/>
          </a:p>
          <a:p>
            <a:pPr marL="0" indent="0">
              <a:buClr>
                <a:srgbClr val="FF3399"/>
              </a:buClr>
              <a:buNone/>
            </a:pPr>
            <a:r>
              <a:rPr lang="fa-IR" sz="2000" dirty="0"/>
              <a:t>تحقيقات نشان داده افراد در يك محدوده بسته اين شش مرحله را طي </a:t>
            </a:r>
            <a:r>
              <a:rPr lang="fa-IR" sz="2000" dirty="0" smtClean="0"/>
              <a:t>مي </a:t>
            </a:r>
            <a:r>
              <a:rPr lang="fa-IR" sz="2000" dirty="0"/>
              <a:t>كنند. هيچ يك از مراحل را حذف نمي كنند. دوم تضميني وجود ندارد </a:t>
            </a:r>
            <a:r>
              <a:rPr lang="fa-IR" sz="2000" dirty="0" smtClean="0"/>
              <a:t>كه </a:t>
            </a:r>
            <a:r>
              <a:rPr lang="fa-IR" sz="2000" dirty="0"/>
              <a:t>افراد اين مراحل را به ترتيب طي كنند. سوم بيشتر افراد بالغ در مرحله 4 </a:t>
            </a:r>
            <a:r>
              <a:rPr lang="fa-IR" sz="2000" dirty="0" smtClean="0"/>
              <a:t>قرار </a:t>
            </a:r>
            <a:r>
              <a:rPr lang="fa-IR" sz="2000" dirty="0"/>
              <a:t>مي گيرند. سرانجام در مراحل بالا، مدير بيشتر پاي بند اصول اخلاقي مي شود</a:t>
            </a:r>
            <a:r>
              <a:rPr lang="fa-IR" sz="2000" dirty="0" smtClean="0"/>
              <a:t>. (</a:t>
            </a:r>
            <a:r>
              <a:rPr lang="fa-IR" sz="2000" dirty="0" smtClean="0">
                <a:solidFill>
                  <a:srgbClr val="0070C0"/>
                </a:solidFill>
              </a:rPr>
              <a:t>تصویر مربوط به مطلب، در اسلاید بعدی</a:t>
            </a:r>
            <a:r>
              <a:rPr lang="fa-IR" sz="2000" dirty="0" smtClean="0"/>
              <a:t>)</a:t>
            </a:r>
            <a:endParaRPr lang="fa-IR" sz="20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59</a:t>
            </a:fld>
            <a:endParaRPr lang="en-US" dirty="0"/>
          </a:p>
        </p:txBody>
      </p:sp>
    </p:spTree>
    <p:extLst>
      <p:ext uri="{BB962C8B-B14F-4D97-AF65-F5344CB8AC3E}">
        <p14:creationId xmlns:p14="http://schemas.microsoft.com/office/powerpoint/2010/main" val="318113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334000"/>
          </a:xfrm>
        </p:spPr>
        <p:txBody>
          <a:bodyPr/>
          <a:lstStyle/>
          <a:p>
            <a:pPr marL="0" indent="0">
              <a:buNone/>
            </a:pPr>
            <a:r>
              <a:rPr lang="fa-IR" sz="2000" dirty="0" smtClean="0">
                <a:cs typeface="B Nazanin" pitchFamily="2" charset="-78"/>
              </a:rPr>
              <a:t>3) </a:t>
            </a:r>
            <a:r>
              <a:rPr lang="fa-IR" sz="2000" b="1" dirty="0"/>
              <a:t>روان شناسي اجتماعي </a:t>
            </a:r>
            <a:r>
              <a:rPr lang="fa-IR" sz="2000" dirty="0"/>
              <a:t>: يكي از زيرمجموعه هاي روان شناسي است كه در آن دو رشته</a:t>
            </a:r>
          </a:p>
          <a:p>
            <a:pPr marL="0" indent="0">
              <a:buNone/>
            </a:pPr>
            <a:r>
              <a:rPr lang="fa-IR" sz="2000" dirty="0"/>
              <a:t>روان شناسي و جامعه شناسي تركيب شده اند. در اين رشته به اعمال نفوذ افراد بر يكديگر توجه مي شود. يكي از </a:t>
            </a:r>
            <a:r>
              <a:rPr lang="fa-IR" sz="2000" dirty="0" smtClean="0"/>
              <a:t>موارد </a:t>
            </a:r>
            <a:r>
              <a:rPr lang="fa-IR" sz="2000" dirty="0"/>
              <a:t>مورد توجه اين رشته پديده تغيير است (يعني چگونه مي توان موانعي را كه بر سر راه تغيير است،از ميان برداشت </a:t>
            </a:r>
            <a:r>
              <a:rPr lang="fa-IR" sz="2000" dirty="0" smtClean="0"/>
              <a:t>). </a:t>
            </a:r>
            <a:r>
              <a:rPr lang="fa-IR" sz="2000" dirty="0"/>
              <a:t>روان شناسان اجتماعي به سنجش نگرش هاي در حال تغيير، الگوهاي ارتباطي، راه هايي كه فعاليت هاي گروه مي </a:t>
            </a:r>
            <a:r>
              <a:rPr lang="fa-IR" sz="2000" dirty="0" smtClean="0"/>
              <a:t>تواند </a:t>
            </a:r>
            <a:r>
              <a:rPr lang="fa-IR" sz="2000" dirty="0"/>
              <a:t>نيازهاي فردي را تامين كند و فرآيند تصميم گيري گروه توجه </a:t>
            </a:r>
            <a:r>
              <a:rPr lang="fa-IR" sz="2000" dirty="0" smtClean="0"/>
              <a:t>دارند.</a:t>
            </a:r>
          </a:p>
          <a:p>
            <a:pPr marL="0" indent="0">
              <a:buNone/>
            </a:pPr>
            <a:endParaRPr lang="fa-IR" sz="2000" dirty="0" smtClean="0"/>
          </a:p>
          <a:p>
            <a:pPr marL="0" indent="0">
              <a:buNone/>
            </a:pPr>
            <a:r>
              <a:rPr lang="fa-IR" sz="2000" dirty="0" smtClean="0">
                <a:cs typeface="B Nazanin" pitchFamily="2" charset="-78"/>
              </a:rPr>
              <a:t>4) </a:t>
            </a:r>
            <a:r>
              <a:rPr lang="fa-IR" sz="2000" b="1" dirty="0"/>
              <a:t>مردم شناسي</a:t>
            </a:r>
            <a:r>
              <a:rPr lang="fa-IR" sz="2000" dirty="0"/>
              <a:t>: عبارت است از مطالعه درباره علومي كه مي توان بدان وسيله درباره افراد انساني و فعاليت هاي </a:t>
            </a:r>
            <a:r>
              <a:rPr lang="fa-IR" sz="2000" dirty="0" smtClean="0"/>
              <a:t>آنان </a:t>
            </a:r>
            <a:r>
              <a:rPr lang="fa-IR" sz="2000" dirty="0"/>
              <a:t>مطالبي آموخت. متخصصان مردم شناسي توانسته اند در درك فرهنگ سازماني، محيط هاي سازماني و تفاوت </a:t>
            </a:r>
            <a:r>
              <a:rPr lang="fa-IR" sz="2000" dirty="0" smtClean="0"/>
              <a:t>بين </a:t>
            </a:r>
            <a:r>
              <a:rPr lang="fa-IR" sz="2000" dirty="0"/>
              <a:t>فرهنگ هاي ملي ما را ياري كنند</a:t>
            </a:r>
            <a:r>
              <a:rPr lang="fa-IR" sz="2000" dirty="0" smtClean="0"/>
              <a:t>.</a:t>
            </a:r>
          </a:p>
          <a:p>
            <a:pPr marL="0" indent="0">
              <a:buNone/>
            </a:pPr>
            <a:endParaRPr lang="fa-IR" sz="2000" dirty="0">
              <a:cs typeface="B Nazanin" pitchFamily="2" charset="-78"/>
            </a:endParaRPr>
          </a:p>
          <a:p>
            <a:pPr marL="0" indent="0">
              <a:buNone/>
            </a:pPr>
            <a:r>
              <a:rPr lang="fa-IR" sz="2000" dirty="0" smtClean="0"/>
              <a:t>5) </a:t>
            </a:r>
            <a:r>
              <a:rPr lang="fa-IR" sz="2000" b="1" dirty="0"/>
              <a:t>علوم سياسي</a:t>
            </a:r>
            <a:r>
              <a:rPr lang="fa-IR" sz="2000" dirty="0"/>
              <a:t>: عبارت است از مطالعه رفتار فرد و گروه در يك محيط سياسي. دانشمندان اين رشته به تضاد </a:t>
            </a:r>
            <a:r>
              <a:rPr lang="fa-IR" sz="2000" dirty="0" smtClean="0"/>
              <a:t>يا </a:t>
            </a:r>
            <a:r>
              <a:rPr lang="fa-IR" sz="2000" dirty="0"/>
              <a:t>تعارض ساختاري، تخصيص قدرت و شيوه اي كه افراد از قدرت براي تامين منافع خود استفاده مي كنند، پرداخته اند</a:t>
            </a:r>
            <a:r>
              <a:rPr lang="fa-IR" sz="2000" dirty="0" smtClean="0"/>
              <a:t>. </a:t>
            </a:r>
            <a:r>
              <a:rPr lang="fa-IR" sz="2000" dirty="0"/>
              <a:t>توجه: واحد مورد تجزيه و تحليل روان شناسي، فرد – جامعه شناسي، گروه و سازمان – روان شناسي اجتماعي، گروه </a:t>
            </a:r>
            <a:r>
              <a:rPr lang="fa-IR" sz="2000" dirty="0" smtClean="0"/>
              <a:t>– </a:t>
            </a:r>
            <a:r>
              <a:rPr lang="fa-IR" sz="2000" dirty="0"/>
              <a:t>مردم شناسي، گروه و سازمان – علوم سياسي، سازمان است.</a:t>
            </a:r>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6</a:t>
            </a:fld>
            <a:endParaRPr lang="en-US" dirty="0"/>
          </a:p>
        </p:txBody>
      </p:sp>
    </p:spTree>
    <p:extLst>
      <p:ext uri="{BB962C8B-B14F-4D97-AF65-F5344CB8AC3E}">
        <p14:creationId xmlns:p14="http://schemas.microsoft.com/office/powerpoint/2010/main" val="37941831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endParaRPr lang="fa-I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534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60</a:t>
            </a:fld>
            <a:endParaRPr lang="en-US" dirty="0"/>
          </a:p>
        </p:txBody>
      </p:sp>
    </p:spTree>
    <p:extLst>
      <p:ext uri="{BB962C8B-B14F-4D97-AF65-F5344CB8AC3E}">
        <p14:creationId xmlns:p14="http://schemas.microsoft.com/office/powerpoint/2010/main" val="2673714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p:txBody>
          <a:bodyPr/>
          <a:lstStyle/>
          <a:p>
            <a:pPr marL="0" indent="0">
              <a:buNone/>
            </a:pPr>
            <a:r>
              <a:rPr lang="fa-IR" sz="2000" b="1" dirty="0">
                <a:solidFill>
                  <a:srgbClr val="FF3399"/>
                </a:solidFill>
              </a:rPr>
              <a:t>محدوديت هاي سازماني</a:t>
            </a:r>
            <a:r>
              <a:rPr lang="fa-IR" sz="2000" b="1" dirty="0"/>
              <a:t>: </a:t>
            </a:r>
            <a:r>
              <a:rPr lang="fa-IR" sz="2000" dirty="0"/>
              <a:t>سازمان هم بر مديران(تصميم گيرندگان) </a:t>
            </a:r>
            <a:r>
              <a:rPr lang="fa-IR" sz="2000" dirty="0" smtClean="0"/>
              <a:t>محدو ديت </a:t>
            </a:r>
            <a:r>
              <a:rPr lang="fa-IR" sz="2000" dirty="0"/>
              <a:t>هايي را اعمال مي كند</a:t>
            </a:r>
            <a:r>
              <a:rPr lang="fa-IR" sz="2000" dirty="0" smtClean="0"/>
              <a:t>:</a:t>
            </a:r>
          </a:p>
          <a:p>
            <a:pPr marL="457200" indent="-457200">
              <a:buAutoNum type="arabicParenR"/>
            </a:pPr>
            <a:r>
              <a:rPr lang="fa-IR" sz="2000" b="1" dirty="0" smtClean="0">
                <a:solidFill>
                  <a:srgbClr val="0070C0"/>
                </a:solidFill>
              </a:rPr>
              <a:t>ارزيابي عملكرد</a:t>
            </a:r>
            <a:r>
              <a:rPr lang="fa-IR" sz="2000" dirty="0">
                <a:solidFill>
                  <a:srgbClr val="0070C0"/>
                </a:solidFill>
              </a:rPr>
              <a:t>:</a:t>
            </a:r>
            <a:r>
              <a:rPr lang="fa-IR" sz="2000" dirty="0" smtClean="0">
                <a:solidFill>
                  <a:srgbClr val="0070C0"/>
                </a:solidFill>
              </a:rPr>
              <a:t> </a:t>
            </a:r>
            <a:r>
              <a:rPr lang="fa-IR" sz="2000" dirty="0"/>
              <a:t>مديران به هنگام تصميم گيري به شدت تحت تاثير شاخص هاو معيارهايي قرار مي گيرند كه </a:t>
            </a:r>
            <a:r>
              <a:rPr lang="fa-IR" sz="2000" dirty="0" smtClean="0"/>
              <a:t>بدان </a:t>
            </a:r>
            <a:r>
              <a:rPr lang="fa-IR" sz="2000" dirty="0"/>
              <a:t>وسيله مورد ارزيابي قرارخواهندگرفت</a:t>
            </a:r>
            <a:r>
              <a:rPr lang="fa-IR" sz="2000" dirty="0" smtClean="0"/>
              <a:t>.</a:t>
            </a:r>
          </a:p>
          <a:p>
            <a:pPr marL="0" indent="0">
              <a:buNone/>
            </a:pPr>
            <a:endParaRPr lang="fa-IR" sz="2000" dirty="0" smtClean="0"/>
          </a:p>
          <a:p>
            <a:pPr marL="0" indent="0">
              <a:buNone/>
            </a:pPr>
            <a:r>
              <a:rPr lang="fa-IR" sz="2000" b="1" dirty="0" smtClean="0">
                <a:solidFill>
                  <a:srgbClr val="0070C0"/>
                </a:solidFill>
              </a:rPr>
              <a:t>2) سيستم پاداش</a:t>
            </a:r>
            <a:r>
              <a:rPr lang="fa-IR" sz="2000" dirty="0" smtClean="0">
                <a:solidFill>
                  <a:srgbClr val="0070C0"/>
                </a:solidFill>
              </a:rPr>
              <a:t>.: </a:t>
            </a:r>
            <a:r>
              <a:rPr lang="fa-IR" sz="2000" dirty="0" smtClean="0"/>
              <a:t>مدير </a:t>
            </a:r>
            <a:r>
              <a:rPr lang="fa-IR" sz="2000" dirty="0"/>
              <a:t>همواره بايد به ياد داشته باشد كه تصميماتي ارجعت دارندكه از نظر بازده شخصي در </a:t>
            </a:r>
            <a:r>
              <a:rPr lang="fa-IR" sz="2000" dirty="0" smtClean="0"/>
              <a:t>سطح </a:t>
            </a:r>
            <a:r>
              <a:rPr lang="fa-IR" sz="2000" dirty="0"/>
              <a:t>بالايي باشند. مثلاً اگر شيوه پرداخت پاداش سازمان بر اساس خطرگريزي باشد، احتمالاً مدير به هنگام تصميم گيري</a:t>
            </a:r>
            <a:r>
              <a:rPr lang="fa-IR" sz="2000" dirty="0" smtClean="0"/>
              <a:t>، </a:t>
            </a:r>
            <a:r>
              <a:rPr lang="fa-IR" sz="2000" dirty="0"/>
              <a:t>محافظه كارانه عمل مي كند</a:t>
            </a:r>
            <a:r>
              <a:rPr lang="fa-IR" sz="2000" dirty="0" smtClean="0"/>
              <a:t>.</a:t>
            </a:r>
          </a:p>
          <a:p>
            <a:pPr marL="0" indent="0">
              <a:buNone/>
            </a:pPr>
            <a:endParaRPr lang="fa-IR" sz="2000" dirty="0" smtClean="0"/>
          </a:p>
          <a:p>
            <a:pPr marL="0" indent="0">
              <a:buNone/>
            </a:pPr>
            <a:r>
              <a:rPr lang="fa-IR" sz="2000" b="1" dirty="0" smtClean="0">
                <a:solidFill>
                  <a:srgbClr val="0070C0"/>
                </a:solidFill>
              </a:rPr>
              <a:t>3) محدوديت </a:t>
            </a:r>
            <a:r>
              <a:rPr lang="fa-IR" sz="2000" b="1" dirty="0">
                <a:solidFill>
                  <a:srgbClr val="0070C0"/>
                </a:solidFill>
              </a:rPr>
              <a:t>هاي </a:t>
            </a:r>
            <a:r>
              <a:rPr lang="fa-IR" sz="2000" b="1" dirty="0" smtClean="0">
                <a:solidFill>
                  <a:srgbClr val="0070C0"/>
                </a:solidFill>
              </a:rPr>
              <a:t>زماني.: </a:t>
            </a:r>
            <a:r>
              <a:rPr lang="fa-IR" sz="2000" dirty="0" smtClean="0"/>
              <a:t>سازمانها </a:t>
            </a:r>
            <a:r>
              <a:rPr lang="fa-IR" sz="2000" dirty="0"/>
              <a:t>در رابطه با تصميمات، ضرب الاجل تعيين مي كنند. چنين شرايطي باعث مي شود </a:t>
            </a:r>
            <a:r>
              <a:rPr lang="fa-IR" sz="2000" dirty="0" smtClean="0"/>
              <a:t>كه </a:t>
            </a:r>
            <a:r>
              <a:rPr lang="fa-IR" sz="2000" dirty="0"/>
              <a:t>تصميم گيرنده از نظر بعد زماني تحت فشار قرارگيرد</a:t>
            </a:r>
            <a:r>
              <a:rPr lang="fa-IR" sz="2000" dirty="0" smtClean="0"/>
              <a:t>.</a:t>
            </a:r>
          </a:p>
          <a:p>
            <a:pPr marL="0" indent="0">
              <a:buNone/>
            </a:pPr>
            <a:endParaRPr lang="fa-IR" sz="2000" dirty="0" smtClean="0"/>
          </a:p>
          <a:p>
            <a:pPr marL="0" indent="0">
              <a:buNone/>
            </a:pPr>
            <a:r>
              <a:rPr lang="fa-IR" sz="2000" b="1" dirty="0" smtClean="0">
                <a:solidFill>
                  <a:srgbClr val="0070C0"/>
                </a:solidFill>
              </a:rPr>
              <a:t>4) تصميمات پيشين:  </a:t>
            </a:r>
            <a:r>
              <a:rPr lang="fa-IR" sz="2000" dirty="0"/>
              <a:t>تصميم درخلاء گرفته نمي شود. تصميم داراي يك محتواست. در واقع تصميم فردي به گونه </a:t>
            </a:r>
            <a:r>
              <a:rPr lang="fa-IR" sz="2000" dirty="0" smtClean="0"/>
              <a:t>اي </a:t>
            </a:r>
            <a:r>
              <a:rPr lang="fa-IR" sz="2000" dirty="0"/>
              <a:t>است كه به جريان تصميمات وابسته است. تصميماتي كه درگذشته گرفته شده است همانند يك شبح </a:t>
            </a:r>
            <a:r>
              <a:rPr lang="fa-IR" sz="2000" dirty="0" smtClean="0"/>
              <a:t>برتصميمات </a:t>
            </a:r>
            <a:r>
              <a:rPr lang="fa-IR" sz="2000" dirty="0"/>
              <a:t>جاري سايه مي افكند.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61</a:t>
            </a:fld>
            <a:endParaRPr lang="en-US" dirty="0"/>
          </a:p>
        </p:txBody>
      </p:sp>
    </p:spTree>
    <p:extLst>
      <p:ext uri="{BB962C8B-B14F-4D97-AF65-F5344CB8AC3E}">
        <p14:creationId xmlns:p14="http://schemas.microsoft.com/office/powerpoint/2010/main" val="3400453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6: تصميم گيري فردي</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a:solidFill>
                  <a:srgbClr val="FF0000"/>
                </a:solidFill>
              </a:rPr>
              <a:t>اختلاف فرهنگي: </a:t>
            </a:r>
            <a:r>
              <a:rPr lang="fa-IR" sz="2000" dirty="0"/>
              <a:t>درالگوي بخردانه به اختلاف هاي فرهنگي توجه نمي شود. بايدبه زمينه فرهنگي مديرتوجه </a:t>
            </a:r>
            <a:r>
              <a:rPr lang="fa-IR" sz="2000" dirty="0" smtClean="0"/>
              <a:t>كنيم </a:t>
            </a:r>
            <a:r>
              <a:rPr lang="fa-IR" sz="2000" dirty="0"/>
              <a:t>وبدانيم </a:t>
            </a:r>
            <a:r>
              <a:rPr lang="fa-IR" sz="2000" dirty="0">
                <a:solidFill>
                  <a:srgbClr val="FF3399"/>
                </a:solidFill>
              </a:rPr>
              <a:t>راه حلي </a:t>
            </a:r>
            <a:r>
              <a:rPr lang="fa-IR" sz="2000" dirty="0"/>
              <a:t>كه ارائه مي كند به شدت </a:t>
            </a:r>
            <a:r>
              <a:rPr lang="fa-IR" sz="2000" dirty="0">
                <a:solidFill>
                  <a:srgbClr val="FF3399"/>
                </a:solidFill>
              </a:rPr>
              <a:t>تحت تاثير فرهنگ، منطق وشيوه استدلال </a:t>
            </a:r>
            <a:r>
              <a:rPr lang="fa-IR" sz="2000" dirty="0"/>
              <a:t>او قراردارد ونيز ببينيم </a:t>
            </a:r>
            <a:r>
              <a:rPr lang="fa-IR" sz="2000" dirty="0" smtClean="0"/>
              <a:t>تصميمات </a:t>
            </a:r>
            <a:r>
              <a:rPr lang="fa-IR" sz="2000" dirty="0"/>
              <a:t>سازماني به صورت خودكامه(يك مدير) گرفته مي شود يا به صورت گروهي</a:t>
            </a:r>
            <a:r>
              <a:rPr lang="fa-IR" sz="2000" dirty="0" smtClean="0"/>
              <a:t>؟</a:t>
            </a:r>
          </a:p>
          <a:p>
            <a:pPr marL="0" indent="0">
              <a:buNone/>
            </a:pPr>
            <a:endParaRPr lang="fa-IR" sz="2000" dirty="0" smtClean="0"/>
          </a:p>
          <a:p>
            <a:pPr marL="0" indent="0">
              <a:buNone/>
            </a:pPr>
            <a:r>
              <a:rPr lang="fa-IR" sz="2000" b="1" dirty="0">
                <a:solidFill>
                  <a:srgbClr val="FF0000"/>
                </a:solidFill>
              </a:rPr>
              <a:t>نكات كاربردي براي </a:t>
            </a:r>
            <a:r>
              <a:rPr lang="fa-IR" sz="2000" b="1" dirty="0" smtClean="0">
                <a:solidFill>
                  <a:srgbClr val="FF0000"/>
                </a:solidFill>
              </a:rPr>
              <a:t>مديران:</a:t>
            </a:r>
          </a:p>
          <a:p>
            <a:pPr marL="0" indent="0">
              <a:buNone/>
            </a:pPr>
            <a:endParaRPr lang="fa-IR" sz="2000" dirty="0" smtClean="0">
              <a:solidFill>
                <a:srgbClr val="FF0000"/>
              </a:solidFill>
            </a:endParaRPr>
          </a:p>
          <a:p>
            <a:pPr marL="457200" indent="-457200">
              <a:buAutoNum type="arabicParenR"/>
            </a:pPr>
            <a:r>
              <a:rPr lang="fa-IR" sz="2000" dirty="0" smtClean="0"/>
              <a:t>وضع </a:t>
            </a:r>
            <a:r>
              <a:rPr lang="fa-IR" sz="2000" dirty="0"/>
              <a:t>يا شرايط موجود را تجزيه وتحليل كنيد، به شاخص ها و معيارهاي سازمان توجه نماييد</a:t>
            </a:r>
            <a:r>
              <a:rPr lang="fa-IR" sz="2000" dirty="0" smtClean="0"/>
              <a:t>.</a:t>
            </a:r>
          </a:p>
          <a:p>
            <a:pPr marL="457200" indent="-457200">
              <a:buAutoNum type="arabicParenR"/>
            </a:pPr>
            <a:r>
              <a:rPr lang="fa-IR" sz="2000" dirty="0"/>
              <a:t>به يك سونگري ها توجه كنيد</a:t>
            </a:r>
            <a:r>
              <a:rPr lang="fa-IR" sz="2000" dirty="0" smtClean="0"/>
              <a:t>.</a:t>
            </a:r>
          </a:p>
          <a:p>
            <a:pPr marL="457200" indent="-457200">
              <a:buAutoNum type="arabicParenR"/>
            </a:pPr>
            <a:r>
              <a:rPr lang="fa-IR" sz="2000" dirty="0"/>
              <a:t>به هنگام تصميم گيري روش بخردانه و شهودي را درهم بياميزيد</a:t>
            </a:r>
            <a:r>
              <a:rPr lang="fa-IR" sz="2000" dirty="0" smtClean="0"/>
              <a:t>.</a:t>
            </a:r>
          </a:p>
          <a:p>
            <a:pPr marL="457200" indent="-457200">
              <a:buAutoNum type="arabicParenR"/>
            </a:pPr>
            <a:r>
              <a:rPr lang="fa-IR" sz="2000" dirty="0"/>
              <a:t>فرض خودرا براين نگذاريد كه براي هر كارخاص بايد يك شيوه ي تصميم گيري خاص داشته باشيد</a:t>
            </a:r>
            <a:r>
              <a:rPr lang="fa-IR" sz="2000" dirty="0" smtClean="0"/>
              <a:t>.</a:t>
            </a:r>
          </a:p>
          <a:p>
            <a:pPr marL="457200" indent="-457200">
              <a:buAutoNum type="arabicParenR"/>
            </a:pPr>
            <a:r>
              <a:rPr lang="fa-IR" sz="2000" dirty="0"/>
              <a:t>استفاده از روشي كه فرد را تحريك مي كند تا خلاقيت داشته باشد.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62</a:t>
            </a:fld>
            <a:endParaRPr lang="en-US" dirty="0"/>
          </a:p>
        </p:txBody>
      </p:sp>
    </p:spTree>
    <p:extLst>
      <p:ext uri="{BB962C8B-B14F-4D97-AF65-F5344CB8AC3E}">
        <p14:creationId xmlns:p14="http://schemas.microsoft.com/office/powerpoint/2010/main" val="8260524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7: مباني رفتار گروه</a:t>
            </a:r>
          </a:p>
        </p:txBody>
      </p:sp>
      <p:sp>
        <p:nvSpPr>
          <p:cNvPr id="5" name="Text Placeholder 4"/>
          <p:cNvSpPr>
            <a:spLocks noGrp="1"/>
          </p:cNvSpPr>
          <p:nvPr>
            <p:ph type="body" sz="quarter" idx="18"/>
          </p:nvPr>
        </p:nvSpPr>
        <p:spPr>
          <a:xfrm>
            <a:off x="152400" y="1295400"/>
            <a:ext cx="8839200" cy="5410200"/>
          </a:xfrm>
        </p:spPr>
        <p:txBody>
          <a:bodyPr/>
          <a:lstStyle/>
          <a:p>
            <a:pPr marL="0" indent="0">
              <a:buNone/>
            </a:pPr>
            <a:r>
              <a:rPr lang="fa-IR" sz="2000" b="1" dirty="0">
                <a:solidFill>
                  <a:srgbClr val="FF0000"/>
                </a:solidFill>
              </a:rPr>
              <a:t>گروه: </a:t>
            </a:r>
            <a:r>
              <a:rPr lang="fa-IR" sz="2000" dirty="0"/>
              <a:t>دو يا چند نفر كه رابطه متقابل بايگديگر دارند گرد هم مي ايند تابه هدف خاصي دست يابند ورفتار گروه </a:t>
            </a:r>
            <a:r>
              <a:rPr lang="fa-IR" sz="2000" dirty="0" smtClean="0"/>
              <a:t>مجموع </a:t>
            </a:r>
            <a:r>
              <a:rPr lang="fa-IR" sz="2000" dirty="0"/>
              <a:t>رفتار افراد را تشكيل نميدهد وگروه داراي ويژگيهاي </a:t>
            </a:r>
            <a:r>
              <a:rPr lang="fa-IR" sz="2000" dirty="0" smtClean="0"/>
              <a:t>ديگري است.</a:t>
            </a:r>
          </a:p>
          <a:p>
            <a:pPr marL="0" indent="0">
              <a:buNone/>
            </a:pPr>
            <a:r>
              <a:rPr lang="fa-IR" sz="2000" dirty="0"/>
              <a:t>گروه را مي توان به دو گروه تقسيم </a:t>
            </a:r>
            <a:r>
              <a:rPr lang="fa-IR" sz="2000" dirty="0" smtClean="0"/>
              <a:t>كرد: 1) رسمی  2) غیر رسمی.</a:t>
            </a:r>
          </a:p>
          <a:p>
            <a:pPr marL="0" indent="0">
              <a:buNone/>
            </a:pPr>
            <a:r>
              <a:rPr lang="fa-IR" sz="2000" b="1" dirty="0">
                <a:solidFill>
                  <a:srgbClr val="FF0000"/>
                </a:solidFill>
              </a:rPr>
              <a:t>گروه رسمي: </a:t>
            </a:r>
            <a:r>
              <a:rPr lang="fa-IR" sz="2000" dirty="0"/>
              <a:t>همان ساختار سازماني كه در ان گروههاي كاري و كاري كه بايد انجام گيرد مشخص شده </a:t>
            </a:r>
            <a:r>
              <a:rPr lang="fa-IR" sz="2000" dirty="0" smtClean="0"/>
              <a:t>است.</a:t>
            </a:r>
          </a:p>
          <a:p>
            <a:pPr marL="0" indent="0">
              <a:buNone/>
            </a:pPr>
            <a:r>
              <a:rPr lang="fa-IR" sz="2000" b="1" dirty="0">
                <a:solidFill>
                  <a:srgbClr val="FF0000"/>
                </a:solidFill>
              </a:rPr>
              <a:t>گروه غير رسمي: </a:t>
            </a:r>
            <a:r>
              <a:rPr lang="fa-IR" sz="2000" dirty="0"/>
              <a:t>مجموعه هاي بدون ساختار سازماندهي نشده است كه در محيط كاري تشكيل شده است و </a:t>
            </a:r>
            <a:r>
              <a:rPr lang="fa-IR" sz="2000" dirty="0" smtClean="0"/>
              <a:t>واكنش </a:t>
            </a:r>
            <a:r>
              <a:rPr lang="fa-IR" sz="2000" dirty="0"/>
              <a:t>طبيعي در برابر نيازهايي است كه در سايه تماسهاي اجتماعي اعضا بوجود امده است تا ان نيازهها را رفع كند</a:t>
            </a:r>
            <a:r>
              <a:rPr lang="fa-IR" sz="2000" dirty="0" smtClean="0"/>
              <a:t>.</a:t>
            </a:r>
          </a:p>
          <a:p>
            <a:pPr marL="0" indent="0">
              <a:buNone/>
            </a:pPr>
            <a:r>
              <a:rPr lang="fa-IR" sz="2000" dirty="0">
                <a:solidFill>
                  <a:srgbClr val="FF3399"/>
                </a:solidFill>
              </a:rPr>
              <a:t>همچنين ميتوان گروههاي مختلفي كه درسازمانها وجود دارند را در دو گروه بالا قرار داد كه دراينجا 4گروه </a:t>
            </a:r>
            <a:r>
              <a:rPr lang="fa-IR" sz="2000" dirty="0" smtClean="0">
                <a:solidFill>
                  <a:srgbClr val="FF3399"/>
                </a:solidFill>
              </a:rPr>
              <a:t>رابررسي </a:t>
            </a:r>
            <a:r>
              <a:rPr lang="fa-IR" sz="2000" dirty="0">
                <a:solidFill>
                  <a:srgbClr val="FF3399"/>
                </a:solidFill>
              </a:rPr>
              <a:t>ميكنيم</a:t>
            </a:r>
            <a:r>
              <a:rPr lang="fa-IR" sz="2000" dirty="0" smtClean="0">
                <a:solidFill>
                  <a:srgbClr val="FF3399"/>
                </a:solidFill>
              </a:rPr>
              <a:t>.</a:t>
            </a:r>
          </a:p>
          <a:p>
            <a:pPr marL="0" indent="0">
              <a:buNone/>
            </a:pPr>
            <a:r>
              <a:rPr lang="fa-IR" sz="2000" dirty="0"/>
              <a:t>گروه </a:t>
            </a:r>
            <a:r>
              <a:rPr lang="fa-IR" sz="2000" dirty="0" smtClean="0"/>
              <a:t>رسمي</a:t>
            </a:r>
          </a:p>
          <a:p>
            <a:pPr marL="0" indent="0">
              <a:buNone/>
            </a:pPr>
            <a:r>
              <a:rPr lang="fa-IR" sz="2000" dirty="0"/>
              <a:t>گروه حاكم: نمودار سازماني اين گروه را تعريف ميكند وبر زير دستان تحميل </a:t>
            </a:r>
            <a:r>
              <a:rPr lang="fa-IR" sz="2000" dirty="0" smtClean="0"/>
              <a:t>ميشود.</a:t>
            </a:r>
          </a:p>
          <a:p>
            <a:pPr marL="0" indent="0">
              <a:buNone/>
            </a:pPr>
            <a:r>
              <a:rPr lang="fa-IR" sz="2000" dirty="0"/>
              <a:t>گروه تخصصي: از افرادي تشكيل شده است كه جهت انجام كاري بر مي ايند</a:t>
            </a:r>
            <a:r>
              <a:rPr lang="fa-IR" sz="2000" dirty="0" smtClean="0"/>
              <a:t>.</a:t>
            </a:r>
          </a:p>
          <a:p>
            <a:pPr marL="0" indent="0">
              <a:buNone/>
            </a:pPr>
            <a:r>
              <a:rPr lang="fa-IR" sz="2000" dirty="0"/>
              <a:t>گروه غير </a:t>
            </a:r>
            <a:r>
              <a:rPr lang="fa-IR" sz="2000" dirty="0" smtClean="0"/>
              <a:t>رسمي</a:t>
            </a:r>
          </a:p>
          <a:p>
            <a:pPr marL="0" indent="0">
              <a:buNone/>
            </a:pPr>
            <a:r>
              <a:rPr lang="fa-IR" sz="2000" dirty="0"/>
              <a:t>گروه ذينفع: كساني كه با گروه حاكم ياتخصصي نزديك يا دور ميشوند تا به هدف خاصي برسند</a:t>
            </a:r>
            <a:r>
              <a:rPr lang="fa-IR" sz="2000" dirty="0" smtClean="0"/>
              <a:t>.</a:t>
            </a:r>
          </a:p>
          <a:p>
            <a:pPr marL="0" indent="0">
              <a:buNone/>
            </a:pPr>
            <a:r>
              <a:rPr lang="fa-IR" sz="2000" dirty="0"/>
              <a:t>گروه دوستي: كه تقريبا داراي وجوه </a:t>
            </a:r>
            <a:r>
              <a:rPr lang="fa-IR" sz="2000" dirty="0" smtClean="0"/>
              <a:t>و ويژگيهاي </a:t>
            </a:r>
            <a:r>
              <a:rPr lang="fa-IR" sz="2000" dirty="0"/>
              <a:t>مشتركي هستند.</a:t>
            </a:r>
            <a:endParaRPr lang="fa-IR" sz="20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63</a:t>
            </a:fld>
            <a:endParaRPr lang="en-US" dirty="0"/>
          </a:p>
        </p:txBody>
      </p:sp>
    </p:spTree>
    <p:extLst>
      <p:ext uri="{BB962C8B-B14F-4D97-AF65-F5344CB8AC3E}">
        <p14:creationId xmlns:p14="http://schemas.microsoft.com/office/powerpoint/2010/main" val="41197123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7: مباني رفتار گروه</a:t>
            </a:r>
            <a:endParaRPr lang="fa-IR" dirty="0"/>
          </a:p>
        </p:txBody>
      </p:sp>
      <p:sp>
        <p:nvSpPr>
          <p:cNvPr id="5" name="Text Placeholder 4"/>
          <p:cNvSpPr>
            <a:spLocks noGrp="1"/>
          </p:cNvSpPr>
          <p:nvPr>
            <p:ph type="body" sz="quarter" idx="18"/>
          </p:nvPr>
        </p:nvSpPr>
        <p:spPr>
          <a:xfrm>
            <a:off x="152400" y="1371600"/>
            <a:ext cx="8839200" cy="5181600"/>
          </a:xfrm>
        </p:spPr>
        <p:txBody>
          <a:bodyPr/>
          <a:lstStyle/>
          <a:p>
            <a:pPr marL="0" indent="0">
              <a:buNone/>
            </a:pPr>
            <a:r>
              <a:rPr lang="fa-IR" sz="2000" dirty="0"/>
              <a:t>چند دليل براي پپوستن فرد به گروه بيان شده است كه </a:t>
            </a:r>
            <a:r>
              <a:rPr lang="fa-IR" sz="2000" dirty="0" smtClean="0"/>
              <a:t>شامل:</a:t>
            </a:r>
          </a:p>
          <a:p>
            <a:pPr marL="457200" indent="-457200">
              <a:buAutoNum type="arabicParenR"/>
            </a:pPr>
            <a:r>
              <a:rPr lang="fa-IR" sz="2000" dirty="0" smtClean="0"/>
              <a:t>امنیت 2) پایگاه یا مقام 3) احساس ارزش شخصی 4) وابستگی 5) قدرت 6) تامین هدف.</a:t>
            </a:r>
          </a:p>
          <a:p>
            <a:pPr marL="0" indent="0">
              <a:buNone/>
            </a:pPr>
            <a:endParaRPr lang="fa-IR" sz="2000" dirty="0"/>
          </a:p>
          <a:p>
            <a:pPr marL="0" indent="0">
              <a:buNone/>
            </a:pPr>
            <a:r>
              <a:rPr lang="fa-IR" sz="2000" dirty="0"/>
              <a:t>يكسري مفاهيم كه درگروه مطرح هستند شامل</a:t>
            </a:r>
            <a:r>
              <a:rPr lang="fa-IR" sz="2000" dirty="0" smtClean="0"/>
              <a:t>:</a:t>
            </a:r>
          </a:p>
          <a:p>
            <a:pPr marL="0" indent="0">
              <a:buNone/>
            </a:pPr>
            <a:r>
              <a:rPr lang="fa-IR" sz="2000" dirty="0" smtClean="0"/>
              <a:t>1) نقش ها 2) هنجارها 3) انسجام 4) اندازه یا بزرگی گروه 5) ترکیب(تجانس یا عدم تجانس)</a:t>
            </a:r>
          </a:p>
          <a:p>
            <a:pPr marL="0" indent="0">
              <a:buNone/>
            </a:pPr>
            <a:r>
              <a:rPr lang="fa-IR" sz="2000" dirty="0" smtClean="0"/>
              <a:t>6) مقام فردی</a:t>
            </a:r>
          </a:p>
          <a:p>
            <a:pPr marL="0" indent="0">
              <a:buNone/>
            </a:pPr>
            <a:r>
              <a:rPr lang="fa-IR" sz="2000" b="1" dirty="0">
                <a:solidFill>
                  <a:srgbClr val="FF3399"/>
                </a:solidFill>
              </a:rPr>
              <a:t>نقش: </a:t>
            </a:r>
            <a:r>
              <a:rPr lang="fa-IR" sz="2000" dirty="0"/>
              <a:t>هر فرد با توجه به موقعيت نقشهاي متفاوتي را ايفا نموده درنتيجه رفتارهاي متفاوتي نيز دارد</a:t>
            </a:r>
            <a:r>
              <a:rPr lang="fa-IR" sz="2000" dirty="0" smtClean="0"/>
              <a:t>.</a:t>
            </a:r>
          </a:p>
          <a:p>
            <a:pPr marL="0" indent="0">
              <a:buNone/>
            </a:pPr>
            <a:r>
              <a:rPr lang="fa-IR" sz="2000" b="1" dirty="0">
                <a:solidFill>
                  <a:srgbClr val="FF3399"/>
                </a:solidFill>
              </a:rPr>
              <a:t>هنجارها: </a:t>
            </a:r>
            <a:r>
              <a:rPr lang="fa-IR" sz="2000" dirty="0"/>
              <a:t>استانداردهاي رفتاري قابل قبول در هر گروه كه افراد دران سهيم واجرا مي كنند</a:t>
            </a:r>
            <a:r>
              <a:rPr lang="fa-IR" sz="2000" dirty="0" smtClean="0"/>
              <a:t>.</a:t>
            </a:r>
          </a:p>
          <a:p>
            <a:pPr marL="0" indent="0">
              <a:buNone/>
            </a:pPr>
            <a:r>
              <a:rPr lang="fa-IR" sz="2000" dirty="0"/>
              <a:t>در مورد هنجار دو تحقيق مرتبط با ان صورت گرفته است</a:t>
            </a:r>
            <a:r>
              <a:rPr lang="fa-IR" sz="2000" dirty="0" smtClean="0"/>
              <a:t>:</a:t>
            </a:r>
          </a:p>
          <a:p>
            <a:pPr marL="0" indent="0">
              <a:buNone/>
            </a:pPr>
            <a:r>
              <a:rPr lang="fa-IR" sz="2000" dirty="0"/>
              <a:t>تحقيقات هاتورن توسط التون </a:t>
            </a:r>
            <a:r>
              <a:rPr lang="fa-IR" sz="2000" dirty="0" smtClean="0"/>
              <a:t>مايو: نقش </a:t>
            </a:r>
            <a:r>
              <a:rPr lang="fa-IR" sz="2000" dirty="0"/>
              <a:t>مهمي كه هنجارگروه درتعين رفتار كارگر وكارمند دارد</a:t>
            </a:r>
            <a:r>
              <a:rPr lang="fa-IR" sz="2000" dirty="0" smtClean="0"/>
              <a:t>.</a:t>
            </a:r>
          </a:p>
          <a:p>
            <a:pPr marL="0" indent="0">
              <a:buNone/>
            </a:pPr>
            <a:r>
              <a:rPr lang="fa-IR" sz="2000" dirty="0"/>
              <a:t>تحقيقات اش توسط سولمان اش</a:t>
            </a:r>
            <a:r>
              <a:rPr lang="fa-IR" sz="2000" dirty="0" smtClean="0"/>
              <a:t>: كه </a:t>
            </a:r>
            <a:r>
              <a:rPr lang="fa-IR" sz="2000" dirty="0"/>
              <a:t>اعمال نفوذ وفشار گروه بر اعضا به اثبات رسيد</a:t>
            </a:r>
            <a:r>
              <a:rPr lang="fa-IR" sz="2000" dirty="0" smtClean="0"/>
              <a:t>.</a:t>
            </a:r>
          </a:p>
          <a:p>
            <a:pPr marL="0" indent="0">
              <a:buNone/>
            </a:pPr>
            <a:r>
              <a:rPr lang="fa-IR" sz="2000" b="1" dirty="0">
                <a:solidFill>
                  <a:srgbClr val="FF3399"/>
                </a:solidFill>
              </a:rPr>
              <a:t>انسجام: </a:t>
            </a:r>
            <a:r>
              <a:rPr lang="fa-IR" sz="2000" dirty="0"/>
              <a:t>يعني ميزاني كه اعضاي گروه به يكديگر جذب شده وتحريك ميشوند درگروه بمانند</a:t>
            </a:r>
            <a:r>
              <a:rPr lang="fa-IR" sz="2000" dirty="0" smtClean="0"/>
              <a:t>. </a:t>
            </a:r>
          </a:p>
          <a:p>
            <a:pPr marL="0" indent="0">
              <a:buNone/>
            </a:pPr>
            <a:endParaRPr lang="fa-IR" sz="2000" dirty="0" smtClean="0"/>
          </a:p>
          <a:p>
            <a:pPr marL="0" indent="0">
              <a:buNone/>
            </a:pPr>
            <a:r>
              <a:rPr lang="fa-IR" sz="2000" dirty="0"/>
              <a:t>اندازه يا بزرگي </a:t>
            </a:r>
            <a:r>
              <a:rPr lang="fa-IR" sz="2000" dirty="0" smtClean="0"/>
              <a:t>گروه: کوچک یا بزرگ که با توجه به کارهایی که انجام می دهند اثربخشی و کارایی متفاوت دارند.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64</a:t>
            </a:fld>
            <a:endParaRPr lang="en-US" dirty="0"/>
          </a:p>
        </p:txBody>
      </p:sp>
    </p:spTree>
    <p:extLst>
      <p:ext uri="{BB962C8B-B14F-4D97-AF65-F5344CB8AC3E}">
        <p14:creationId xmlns:p14="http://schemas.microsoft.com/office/powerpoint/2010/main" val="1597443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7: مباني رفتار گروه</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dirty="0"/>
              <a:t>يك دستاوردتحقيق اندازه گروه پديده اي بنام </a:t>
            </a:r>
            <a:r>
              <a:rPr lang="fa-IR" sz="2000" dirty="0">
                <a:solidFill>
                  <a:srgbClr val="FF3399"/>
                </a:solidFill>
              </a:rPr>
              <a:t>نقصان پذيري گروه </a:t>
            </a:r>
            <a:r>
              <a:rPr lang="fa-IR" sz="2000" dirty="0"/>
              <a:t>كه </a:t>
            </a:r>
            <a:r>
              <a:rPr lang="fa-IR" sz="2000" dirty="0">
                <a:solidFill>
                  <a:srgbClr val="FF3399"/>
                </a:solidFill>
              </a:rPr>
              <a:t>درست مخالف نظريه هم افزايي </a:t>
            </a:r>
            <a:r>
              <a:rPr lang="fa-IR" sz="2000" dirty="0"/>
              <a:t>است </a:t>
            </a:r>
            <a:r>
              <a:rPr lang="fa-IR" sz="2000" dirty="0" smtClean="0"/>
              <a:t>كه </a:t>
            </a:r>
            <a:r>
              <a:rPr lang="fa-IR" sz="2000" dirty="0"/>
              <a:t>توسط يك </a:t>
            </a:r>
            <a:r>
              <a:rPr lang="fa-IR" sz="2000" dirty="0">
                <a:solidFill>
                  <a:srgbClr val="FF3399"/>
                </a:solidFill>
              </a:rPr>
              <a:t>روانشناس الماني بنام رينگلمن </a:t>
            </a:r>
            <a:r>
              <a:rPr lang="fa-IR" sz="2000" dirty="0"/>
              <a:t>بدست امده است</a:t>
            </a:r>
            <a:r>
              <a:rPr lang="fa-IR" sz="2000" dirty="0" smtClean="0"/>
              <a:t>. </a:t>
            </a:r>
            <a:r>
              <a:rPr lang="fa-IR" sz="2000" dirty="0"/>
              <a:t>طبق پديده نقصان پذيري توليد وبازدهي گروه از مجموع بازدهي تك تك اعضا كمتر است</a:t>
            </a:r>
            <a:r>
              <a:rPr lang="fa-IR" sz="2000" dirty="0" smtClean="0"/>
              <a:t>. </a:t>
            </a:r>
            <a:r>
              <a:rPr lang="fa-IR" sz="2000" dirty="0"/>
              <a:t>همچنين افزايش اندازه گروه بر عملكرد گروه اثر معكوس دارد</a:t>
            </a:r>
            <a:r>
              <a:rPr lang="fa-IR" sz="2000" dirty="0" smtClean="0"/>
              <a:t>.</a:t>
            </a:r>
          </a:p>
          <a:p>
            <a:pPr marL="0" indent="0">
              <a:buNone/>
            </a:pPr>
            <a:r>
              <a:rPr lang="fa-IR" sz="2000" b="1" dirty="0"/>
              <a:t> </a:t>
            </a:r>
            <a:r>
              <a:rPr lang="fa-IR" sz="2000" b="1" dirty="0" smtClean="0">
                <a:solidFill>
                  <a:srgbClr val="FF0000"/>
                </a:solidFill>
              </a:rPr>
              <a:t>ترکیب گروه:  </a:t>
            </a:r>
            <a:r>
              <a:rPr lang="fa-IR" sz="2000" dirty="0" smtClean="0"/>
              <a:t>به دو صورت متجانس و غیر متجانس انجام می گیرد و طبق تحقیقات، گروه های نامتجانس کارها را به صورت موثرتری انجام می دهند.</a:t>
            </a:r>
          </a:p>
          <a:p>
            <a:pPr marL="0" indent="0">
              <a:buNone/>
            </a:pPr>
            <a:endParaRPr lang="fa-IR" sz="2000" dirty="0"/>
          </a:p>
          <a:p>
            <a:pPr marL="0" indent="0">
              <a:buNone/>
            </a:pPr>
            <a:r>
              <a:rPr lang="fa-IR" sz="2000" b="1" dirty="0">
                <a:solidFill>
                  <a:srgbClr val="FF0000"/>
                </a:solidFill>
              </a:rPr>
              <a:t>مقام فردي: </a:t>
            </a:r>
            <a:r>
              <a:rPr lang="fa-IR" sz="2000" dirty="0"/>
              <a:t>كه شايد بتوان اينطورتعريف كرددرجه ورتبه اي كه به فرد در گروه بصورت رسمي وغيررسمي داد ه ميشود</a:t>
            </a:r>
            <a:r>
              <a:rPr lang="fa-IR" sz="2000" dirty="0" smtClean="0"/>
              <a:t>.</a:t>
            </a:r>
          </a:p>
          <a:p>
            <a:pPr marL="0" indent="0">
              <a:buNone/>
            </a:pPr>
            <a:endParaRPr lang="fa-IR" sz="2000" dirty="0" smtClean="0"/>
          </a:p>
          <a:p>
            <a:pPr marL="0" indent="0">
              <a:buNone/>
            </a:pPr>
            <a:r>
              <a:rPr lang="fa-IR" sz="2000" b="1" dirty="0">
                <a:solidFill>
                  <a:srgbClr val="FF0000"/>
                </a:solidFill>
              </a:rPr>
              <a:t>تصميم گيري </a:t>
            </a:r>
            <a:r>
              <a:rPr lang="fa-IR" sz="2000" b="1" dirty="0" smtClean="0">
                <a:solidFill>
                  <a:srgbClr val="FF0000"/>
                </a:solidFill>
              </a:rPr>
              <a:t>درگروه: </a:t>
            </a:r>
            <a:r>
              <a:rPr lang="fa-IR" sz="2000" dirty="0" smtClean="0"/>
              <a:t>به دو صورت فردی و گروهی انجام می پذیرد.</a:t>
            </a:r>
          </a:p>
          <a:p>
            <a:pPr marL="0" indent="0">
              <a:buNone/>
            </a:pPr>
            <a:r>
              <a:rPr lang="fa-IR" sz="2000" b="1" dirty="0">
                <a:solidFill>
                  <a:srgbClr val="FF3399"/>
                </a:solidFill>
              </a:rPr>
              <a:t>مزاياي تصميم گيري </a:t>
            </a:r>
            <a:r>
              <a:rPr lang="fa-IR" sz="2000" b="1" dirty="0" smtClean="0">
                <a:solidFill>
                  <a:srgbClr val="FF3399"/>
                </a:solidFill>
              </a:rPr>
              <a:t>فردي: </a:t>
            </a:r>
            <a:r>
              <a:rPr lang="fa-IR" sz="2000" dirty="0" smtClean="0"/>
              <a:t>سرعت، مشخص بودن مسئول تصمیم گیری، ثبات رویه و ارزش به دور از کشمکش و رقابت.</a:t>
            </a:r>
          </a:p>
          <a:p>
            <a:pPr marL="0" indent="0">
              <a:buNone/>
            </a:pPr>
            <a:r>
              <a:rPr lang="fa-IR" sz="2000" b="1" dirty="0">
                <a:solidFill>
                  <a:srgbClr val="FF3399"/>
                </a:solidFill>
              </a:rPr>
              <a:t>مزاياي تصميم گيري </a:t>
            </a:r>
            <a:r>
              <a:rPr lang="fa-IR" sz="2000" b="1" dirty="0" smtClean="0">
                <a:solidFill>
                  <a:srgbClr val="FF3399"/>
                </a:solidFill>
              </a:rPr>
              <a:t>گروهي: </a:t>
            </a:r>
            <a:r>
              <a:rPr lang="fa-IR" sz="2000" dirty="0"/>
              <a:t>وجود اطلاعات ودانش </a:t>
            </a:r>
            <a:r>
              <a:rPr lang="fa-IR" sz="2000" dirty="0" smtClean="0"/>
              <a:t>بيشتر، </a:t>
            </a:r>
            <a:r>
              <a:rPr lang="fa-IR" sz="2000" dirty="0"/>
              <a:t>تصميم گيري در سطح ناهمگن ونا </a:t>
            </a:r>
            <a:r>
              <a:rPr lang="fa-IR" sz="2000" dirty="0" smtClean="0"/>
              <a:t>متجانس، </a:t>
            </a:r>
            <a:r>
              <a:rPr lang="fa-IR" sz="2000" dirty="0"/>
              <a:t>بالا تر بودن كيفيت </a:t>
            </a:r>
            <a:r>
              <a:rPr lang="fa-IR" sz="2000" dirty="0" smtClean="0"/>
              <a:t>تصميمات، </a:t>
            </a:r>
            <a:r>
              <a:rPr lang="fa-IR" sz="2000" dirty="0"/>
              <a:t>توافق بيشتر درمورد راه </a:t>
            </a:r>
            <a:r>
              <a:rPr lang="fa-IR" sz="2000" dirty="0" smtClean="0"/>
              <a:t>حلها.</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65</a:t>
            </a:fld>
            <a:endParaRPr lang="en-US" dirty="0"/>
          </a:p>
        </p:txBody>
      </p:sp>
    </p:spTree>
    <p:extLst>
      <p:ext uri="{BB962C8B-B14F-4D97-AF65-F5344CB8AC3E}">
        <p14:creationId xmlns:p14="http://schemas.microsoft.com/office/powerpoint/2010/main" val="42167589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7: مباني رفتار گروه</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اينكه فرد يا گروه بايد تصميم بگيرد يا خير به ميزان اثربخشي وكارائي بستگي دارد</a:t>
            </a:r>
            <a:r>
              <a:rPr lang="fa-IR" sz="2000" dirty="0" smtClean="0"/>
              <a:t>:</a:t>
            </a:r>
          </a:p>
          <a:p>
            <a:pPr marL="0" indent="0">
              <a:buNone/>
            </a:pPr>
            <a:r>
              <a:rPr lang="fa-IR" sz="2000" dirty="0">
                <a:solidFill>
                  <a:srgbClr val="FF3399"/>
                </a:solidFill>
              </a:rPr>
              <a:t>تصميم گيري</a:t>
            </a:r>
            <a:r>
              <a:rPr lang="fa-IR" sz="2000" dirty="0"/>
              <a:t> توسط </a:t>
            </a:r>
            <a:r>
              <a:rPr lang="fa-IR" sz="2000" dirty="0">
                <a:solidFill>
                  <a:srgbClr val="FF3399"/>
                </a:solidFill>
              </a:rPr>
              <a:t>فرد</a:t>
            </a:r>
            <a:r>
              <a:rPr lang="fa-IR" sz="2000" dirty="0"/>
              <a:t> </a:t>
            </a:r>
            <a:r>
              <a:rPr lang="fa-IR" sz="2000" dirty="0">
                <a:solidFill>
                  <a:srgbClr val="FF3399"/>
                </a:solidFill>
              </a:rPr>
              <a:t>كارايي ترند و راندمان بالاتري </a:t>
            </a:r>
            <a:r>
              <a:rPr lang="fa-IR" sz="2000" dirty="0" smtClean="0"/>
              <a:t>دارند. </a:t>
            </a:r>
            <a:r>
              <a:rPr lang="fa-IR" sz="2000" dirty="0">
                <a:solidFill>
                  <a:srgbClr val="FF3399"/>
                </a:solidFill>
              </a:rPr>
              <a:t>تصميمات گروه اثربخش ترند</a:t>
            </a:r>
            <a:r>
              <a:rPr lang="fa-IR" sz="2000" dirty="0"/>
              <a:t>چون با ارائه راه حلهاي بيشتر خلاقيت بالاتري وجود دارد</a:t>
            </a:r>
            <a:r>
              <a:rPr lang="fa-IR" sz="2000" dirty="0" smtClean="0"/>
              <a:t>.</a:t>
            </a:r>
          </a:p>
          <a:p>
            <a:pPr marL="0" indent="0">
              <a:buNone/>
            </a:pPr>
            <a:r>
              <a:rPr lang="fa-IR" sz="2000" dirty="0"/>
              <a:t>درتصميم گيري گروهي دوموضوع يا زيرمجموعه مطرح ميشوند كه بايد انها را حتما درنظر </a:t>
            </a:r>
            <a:r>
              <a:rPr lang="fa-IR" sz="2000" dirty="0" smtClean="0"/>
              <a:t>بگيريم که عبارتند از: </a:t>
            </a:r>
            <a:r>
              <a:rPr lang="fa-IR" sz="2000" b="1" dirty="0" smtClean="0">
                <a:solidFill>
                  <a:srgbClr val="FF3399"/>
                </a:solidFill>
              </a:rPr>
              <a:t>همرنگ جماعت شدن و بریدن از گروه.</a:t>
            </a:r>
          </a:p>
          <a:p>
            <a:pPr marL="0" indent="0">
              <a:buNone/>
            </a:pPr>
            <a:endParaRPr lang="fa-IR" sz="2000" dirty="0" smtClean="0">
              <a:solidFill>
                <a:srgbClr val="FF3399"/>
              </a:solidFill>
            </a:endParaRPr>
          </a:p>
          <a:p>
            <a:pPr marL="0" indent="0">
              <a:buNone/>
            </a:pPr>
            <a:r>
              <a:rPr lang="fa-IR" sz="2000" b="1" dirty="0">
                <a:solidFill>
                  <a:srgbClr val="FF3399"/>
                </a:solidFill>
              </a:rPr>
              <a:t>همرنگ جماعت شدن: </a:t>
            </a:r>
            <a:r>
              <a:rPr lang="fa-IR" sz="2000" dirty="0"/>
              <a:t>4 ويژگي دارد كه ميتوان ان را تشخيص داد از جمله كاستيهاي تصميم گيري است</a:t>
            </a:r>
            <a:r>
              <a:rPr lang="fa-IR" sz="2000" dirty="0" smtClean="0"/>
              <a:t>: </a:t>
            </a:r>
          </a:p>
          <a:p>
            <a:pPr marL="457200" indent="-457200">
              <a:buFont typeface="+mj-lt"/>
              <a:buAutoNum type="alphaUcPeriod"/>
            </a:pPr>
            <a:r>
              <a:rPr lang="fa-IR" sz="2000" dirty="0"/>
              <a:t>تائيد ديدگاه اكثريت توسط فرد بر اثر فشار </a:t>
            </a:r>
            <a:r>
              <a:rPr lang="fa-IR" sz="2000" dirty="0" smtClean="0"/>
              <a:t>گروه.</a:t>
            </a:r>
          </a:p>
          <a:p>
            <a:pPr marL="457200" indent="-457200">
              <a:buFont typeface="+mj-lt"/>
              <a:buAutoNum type="alphaUcPeriod"/>
            </a:pPr>
            <a:r>
              <a:rPr lang="fa-IR" sz="2000" dirty="0"/>
              <a:t>فردي كه به گروه ترديد دارد مهر سكوت بر لب زده اظهار نظر </a:t>
            </a:r>
            <a:r>
              <a:rPr lang="fa-IR" sz="2000" dirty="0" smtClean="0"/>
              <a:t>نميكند.</a:t>
            </a:r>
          </a:p>
          <a:p>
            <a:pPr marL="457200" indent="-457200">
              <a:buFont typeface="+mj-lt"/>
              <a:buAutoNum type="alphaUcPeriod"/>
            </a:pPr>
            <a:r>
              <a:rPr lang="fa-IR" sz="2000" dirty="0"/>
              <a:t>گروه سكوت اعضا را به عنوان تائيد اكثريت تلقي </a:t>
            </a:r>
            <a:r>
              <a:rPr lang="fa-IR" sz="2000" dirty="0" smtClean="0"/>
              <a:t>ميكند.</a:t>
            </a:r>
          </a:p>
          <a:p>
            <a:pPr marL="457200" indent="-457200">
              <a:buFont typeface="+mj-lt"/>
              <a:buAutoNum type="alphaUcPeriod"/>
            </a:pPr>
            <a:r>
              <a:rPr lang="fa-IR" sz="2000" dirty="0"/>
              <a:t>استدلال اعضا گروه مبني بر اينكه در برابر اصول ارائه شده با مقاومت روبرو </a:t>
            </a:r>
            <a:r>
              <a:rPr lang="fa-IR" sz="2000" dirty="0" smtClean="0"/>
              <a:t>ميشوند.</a:t>
            </a:r>
          </a:p>
          <a:p>
            <a:pPr marL="0" indent="0">
              <a:buNone/>
            </a:pPr>
            <a:endParaRPr lang="fa-IR" sz="20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66</a:t>
            </a:fld>
            <a:endParaRPr lang="en-US" dirty="0"/>
          </a:p>
        </p:txBody>
      </p:sp>
    </p:spTree>
    <p:extLst>
      <p:ext uri="{BB962C8B-B14F-4D97-AF65-F5344CB8AC3E}">
        <p14:creationId xmlns:p14="http://schemas.microsoft.com/office/powerpoint/2010/main" val="2863127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7: مباني رفتار گروه</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هر گروه با 5 مولفه ميتواند در برابر پديده همرنگ شدن صدمه پذيرباشد يا </a:t>
            </a:r>
            <a:r>
              <a:rPr lang="fa-IR" sz="2000" dirty="0" smtClean="0"/>
              <a:t>نباشد</a:t>
            </a:r>
          </a:p>
          <a:p>
            <a:pPr marL="0" indent="0">
              <a:buNone/>
            </a:pPr>
            <a:r>
              <a:rPr lang="fa-IR" sz="2000" dirty="0" smtClean="0"/>
              <a:t>1) </a:t>
            </a:r>
            <a:r>
              <a:rPr lang="fa-IR" sz="2000" dirty="0"/>
              <a:t>انسجام </a:t>
            </a:r>
            <a:r>
              <a:rPr lang="fa-IR" sz="2000" dirty="0" smtClean="0"/>
              <a:t>گروه  2) </a:t>
            </a:r>
            <a:r>
              <a:rPr lang="fa-IR" sz="2000" dirty="0"/>
              <a:t>رفتار </a:t>
            </a:r>
            <a:r>
              <a:rPr lang="fa-IR" sz="2000" dirty="0" smtClean="0"/>
              <a:t>رهبر  3) </a:t>
            </a:r>
            <a:r>
              <a:rPr lang="fa-IR" sz="2000" dirty="0"/>
              <a:t>نفوذ ناپذيري در برابرعوامل </a:t>
            </a:r>
            <a:r>
              <a:rPr lang="fa-IR" sz="2000" dirty="0" smtClean="0"/>
              <a:t>خارجي  4) فشارزماني  5) </a:t>
            </a:r>
            <a:r>
              <a:rPr lang="fa-IR" sz="2000" dirty="0"/>
              <a:t>ناتواني دربكارگيري روشهاي </a:t>
            </a:r>
            <a:r>
              <a:rPr lang="fa-IR" sz="2000" dirty="0" smtClean="0"/>
              <a:t>گوناگون.</a:t>
            </a:r>
          </a:p>
          <a:p>
            <a:pPr marL="0" indent="0">
              <a:buNone/>
            </a:pPr>
            <a:r>
              <a:rPr lang="fa-IR" sz="2000" b="1" dirty="0">
                <a:solidFill>
                  <a:srgbClr val="FF3399"/>
                </a:solidFill>
              </a:rPr>
              <a:t>بريدن از گروه: </a:t>
            </a:r>
            <a:r>
              <a:rPr lang="fa-IR" sz="2000" dirty="0"/>
              <a:t>همان تغيير موضع اعضاي گروه است يعني 1- روي آوردن به خطرپذيري يا 2- دور انديشي </a:t>
            </a:r>
            <a:r>
              <a:rPr lang="fa-IR" sz="2000" dirty="0" smtClean="0"/>
              <a:t>واحتياط </a:t>
            </a:r>
            <a:r>
              <a:rPr lang="fa-IR" sz="2000" dirty="0"/>
              <a:t>راپيشه كنند</a:t>
            </a:r>
            <a:r>
              <a:rPr lang="fa-IR" sz="2000" dirty="0" smtClean="0"/>
              <a:t>.</a:t>
            </a:r>
          </a:p>
          <a:p>
            <a:pPr marL="0" indent="0">
              <a:buNone/>
            </a:pPr>
            <a:endParaRPr lang="fa-IR" sz="2000" dirty="0"/>
          </a:p>
          <a:p>
            <a:pPr marL="0" indent="0">
              <a:buNone/>
            </a:pPr>
            <a:r>
              <a:rPr lang="fa-IR" sz="2000" b="1" dirty="0">
                <a:solidFill>
                  <a:srgbClr val="FF0000"/>
                </a:solidFill>
              </a:rPr>
              <a:t>روشهاي تصميم گيري</a:t>
            </a:r>
            <a:r>
              <a:rPr lang="fa-IR" sz="2000" b="1" dirty="0" smtClean="0">
                <a:solidFill>
                  <a:srgbClr val="FF0000"/>
                </a:solidFill>
              </a:rPr>
              <a:t>:</a:t>
            </a:r>
          </a:p>
          <a:p>
            <a:pPr marL="0" indent="0">
              <a:buNone/>
            </a:pPr>
            <a:r>
              <a:rPr lang="fa-IR" sz="2000" dirty="0" smtClean="0">
                <a:solidFill>
                  <a:srgbClr val="FF0000"/>
                </a:solidFill>
              </a:rPr>
              <a:t>1) </a:t>
            </a:r>
            <a:r>
              <a:rPr lang="fa-IR" sz="2000" dirty="0"/>
              <a:t>تصميم گيري بصورت تعامل يا روابط متقابل ورودرروي اعضا (متداولترين روش</a:t>
            </a:r>
            <a:r>
              <a:rPr lang="fa-IR" sz="2000" dirty="0" smtClean="0"/>
              <a:t>).</a:t>
            </a:r>
          </a:p>
          <a:p>
            <a:pPr marL="0" indent="0">
              <a:buNone/>
            </a:pPr>
            <a:r>
              <a:rPr lang="fa-IR" sz="2000" dirty="0" smtClean="0">
                <a:solidFill>
                  <a:srgbClr val="FF0000"/>
                </a:solidFill>
              </a:rPr>
              <a:t>2) </a:t>
            </a:r>
            <a:r>
              <a:rPr lang="fa-IR" sz="2000" dirty="0"/>
              <a:t>طوفان مغزي يا </a:t>
            </a:r>
            <a:r>
              <a:rPr lang="fa-IR" sz="2000" dirty="0" smtClean="0"/>
              <a:t>فكري.</a:t>
            </a:r>
          </a:p>
          <a:p>
            <a:pPr marL="0" indent="0">
              <a:buNone/>
            </a:pPr>
            <a:r>
              <a:rPr lang="fa-IR" sz="2000" dirty="0" smtClean="0">
                <a:solidFill>
                  <a:srgbClr val="FF0000"/>
                </a:solidFill>
              </a:rPr>
              <a:t>3) </a:t>
            </a:r>
            <a:r>
              <a:rPr lang="fa-IR" sz="2000" dirty="0"/>
              <a:t>روش مبتني بر ايجاد گروه </a:t>
            </a:r>
            <a:r>
              <a:rPr lang="fa-IR" sz="2000" dirty="0" smtClean="0"/>
              <a:t>اسمي.</a:t>
            </a:r>
          </a:p>
          <a:p>
            <a:pPr marL="0" indent="0">
              <a:buNone/>
            </a:pPr>
            <a:r>
              <a:rPr lang="fa-IR" sz="2000" dirty="0" smtClean="0">
                <a:solidFill>
                  <a:srgbClr val="FF0000"/>
                </a:solidFill>
              </a:rPr>
              <a:t>4) </a:t>
            </a:r>
            <a:r>
              <a:rPr lang="fa-IR" sz="2000" dirty="0"/>
              <a:t>تشكيل جلسه راه </a:t>
            </a:r>
            <a:r>
              <a:rPr lang="fa-IR" sz="2000" dirty="0" smtClean="0"/>
              <a:t>دور.</a:t>
            </a:r>
          </a:p>
          <a:p>
            <a:pPr marL="0" indent="0">
              <a:buNone/>
            </a:pPr>
            <a:endParaRPr lang="fa-IR" sz="2000" dirty="0">
              <a:solidFill>
                <a:srgbClr val="FF0000"/>
              </a:solidFill>
            </a:endParaRPr>
          </a:p>
          <a:p>
            <a:pPr marL="0" indent="0">
              <a:buNone/>
            </a:pPr>
            <a:r>
              <a:rPr lang="fa-IR" sz="2000" dirty="0"/>
              <a:t>در روش طوفان فكري افراد مي توانند ابراز نظر كنند درعين حال از نقد وانتقاد ديگران مصون بمانند </a:t>
            </a:r>
            <a:r>
              <a:rPr lang="fa-IR" sz="2000" dirty="0" smtClean="0"/>
              <a:t>وتنها </a:t>
            </a:r>
            <a:r>
              <a:rPr lang="fa-IR" sz="2000" dirty="0"/>
              <a:t>فرايندي است براي ابراز نظر ارائه ديدگاههاي جديد.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67</a:t>
            </a:fld>
            <a:endParaRPr lang="en-US" dirty="0"/>
          </a:p>
        </p:txBody>
      </p:sp>
    </p:spTree>
    <p:extLst>
      <p:ext uri="{BB962C8B-B14F-4D97-AF65-F5344CB8AC3E}">
        <p14:creationId xmlns:p14="http://schemas.microsoft.com/office/powerpoint/2010/main" val="2855057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8: شناخت تيم</a:t>
            </a:r>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روش مبتني بر ايجاد گروه </a:t>
            </a:r>
            <a:r>
              <a:rPr lang="fa-IR" sz="2000" dirty="0" smtClean="0"/>
              <a:t>اسمي و </a:t>
            </a:r>
            <a:r>
              <a:rPr lang="fa-IR" sz="2000" dirty="0"/>
              <a:t>تشكيل جلسه راه </a:t>
            </a:r>
            <a:r>
              <a:rPr lang="fa-IR" sz="2000" dirty="0" smtClean="0"/>
              <a:t>دور </a:t>
            </a:r>
            <a:r>
              <a:rPr lang="fa-IR" sz="2000" dirty="0"/>
              <a:t>از جمله روشهايي كه ميتوان به راههاي برتر رسيد</a:t>
            </a:r>
            <a:r>
              <a:rPr lang="fa-IR" sz="2000" dirty="0" smtClean="0"/>
              <a:t>. </a:t>
            </a:r>
            <a:r>
              <a:rPr lang="fa-IR" sz="2000" dirty="0"/>
              <a:t>در روش گروه اسمي افراد گرد هم امده ولي هرفردي بايد مستقل بينديشدو تفاوت ان با شيوه هاي ديگر </a:t>
            </a:r>
            <a:r>
              <a:rPr lang="fa-IR" sz="2000" dirty="0" smtClean="0"/>
              <a:t>تصميم </a:t>
            </a:r>
            <a:r>
              <a:rPr lang="fa-IR" sz="2000" dirty="0"/>
              <a:t>گيري كه در اينجا مسئله ايجاد رابه متقابل يا تعامل مطرح </a:t>
            </a:r>
            <a:r>
              <a:rPr lang="fa-IR" sz="2000" dirty="0" smtClean="0"/>
              <a:t>نيست. </a:t>
            </a:r>
          </a:p>
          <a:p>
            <a:pPr marL="0" indent="0">
              <a:buNone/>
            </a:pPr>
            <a:endParaRPr lang="fa-IR" sz="2000" dirty="0"/>
          </a:p>
          <a:p>
            <a:pPr marL="0" indent="0">
              <a:buNone/>
            </a:pPr>
            <a:r>
              <a:rPr lang="fa-IR" sz="2000" dirty="0"/>
              <a:t>ميزگرد از راه دور جديد روش در تصميم گيري كه در ان گروه اسمي با تكنولوژي پيشرفته كامپيوتر </a:t>
            </a:r>
            <a:r>
              <a:rPr lang="fa-IR" sz="2000" dirty="0" smtClean="0"/>
              <a:t>دراميخته </a:t>
            </a:r>
            <a:r>
              <a:rPr lang="fa-IR" sz="2000" dirty="0"/>
              <a:t>است كه مزيت عمده ان سرعت وصداقت ان </a:t>
            </a:r>
            <a:r>
              <a:rPr lang="fa-IR" sz="2000" dirty="0" smtClean="0"/>
              <a:t>است. </a:t>
            </a:r>
          </a:p>
          <a:p>
            <a:pPr marL="0" indent="0">
              <a:buNone/>
            </a:pPr>
            <a:endParaRPr lang="fa-IR" sz="2000" dirty="0"/>
          </a:p>
          <a:p>
            <a:pPr marL="0" indent="0">
              <a:buNone/>
            </a:pPr>
            <a:r>
              <a:rPr lang="fa-IR" sz="2000" b="1" dirty="0">
                <a:solidFill>
                  <a:srgbClr val="FF0000"/>
                </a:solidFill>
              </a:rPr>
              <a:t>فصل 8: شناخت </a:t>
            </a:r>
            <a:r>
              <a:rPr lang="fa-IR" sz="2000" b="1" dirty="0" smtClean="0">
                <a:solidFill>
                  <a:srgbClr val="FF0000"/>
                </a:solidFill>
              </a:rPr>
              <a:t>تيم</a:t>
            </a:r>
          </a:p>
          <a:p>
            <a:pPr marL="0" indent="0">
              <a:buNone/>
            </a:pPr>
            <a:r>
              <a:rPr lang="fa-IR" sz="2000" dirty="0"/>
              <a:t>كار تيمي مي تواند توليدات شركت را بهتر كرده، كار ها را سرعت داده و هزينه ها را كاهش دهد</a:t>
            </a:r>
            <a:r>
              <a:rPr lang="fa-IR" sz="2000" dirty="0" smtClean="0"/>
              <a:t>. </a:t>
            </a:r>
            <a:r>
              <a:rPr lang="fa-IR" sz="2000" dirty="0"/>
              <a:t>چرا تيم شهرت زيادي يافته است </a:t>
            </a:r>
            <a:r>
              <a:rPr lang="fa-IR" sz="2000" dirty="0" smtClean="0"/>
              <a:t>؟ </a:t>
            </a:r>
            <a:r>
              <a:rPr lang="fa-IR" sz="2000" dirty="0"/>
              <a:t>مدارك و شواهد گوياي اين است كه اگر نوع كار به مهارتها، تجربه و ديدگاههاي گوناگون نياز داشته باشد، تيم </a:t>
            </a:r>
            <a:r>
              <a:rPr lang="fa-IR" sz="2000" dirty="0" smtClean="0"/>
              <a:t>به </a:t>
            </a:r>
            <a:r>
              <a:rPr lang="fa-IR" sz="2000" dirty="0"/>
              <a:t>مراتب بهتر از فرد عمل مي كند</a:t>
            </a:r>
            <a:r>
              <a:rPr lang="fa-IR" sz="2000" dirty="0" smtClean="0"/>
              <a:t>.</a:t>
            </a:r>
          </a:p>
          <a:p>
            <a:pPr marL="0" indent="0">
              <a:buNone/>
            </a:pPr>
            <a:endParaRPr lang="fa-IR" sz="2000" dirty="0" smtClean="0"/>
          </a:p>
          <a:p>
            <a:pPr marL="0" indent="0">
              <a:buNone/>
            </a:pPr>
            <a:r>
              <a:rPr lang="fa-IR" sz="2000" dirty="0"/>
              <a:t>سازمانها مي توانند با تشكيل تيمهايي از افراد زبده و متخصص در زمينه رقابت به صورتي مؤثر و با كارايي عمل كنند </a:t>
            </a:r>
            <a:r>
              <a:rPr lang="fa-IR" sz="2000" dirty="0" smtClean="0"/>
              <a:t>و </a:t>
            </a:r>
            <a:r>
              <a:rPr lang="fa-IR" sz="2000" dirty="0"/>
              <a:t>از تمام توانايي ها و استعدادهاي افراد نخبه نهايت استفاده را ببرند، تيم انعطاف پذيري بيشتري دارد و در مقايسه </a:t>
            </a:r>
            <a:r>
              <a:rPr lang="fa-IR" sz="2000" dirty="0" smtClean="0"/>
              <a:t>با </a:t>
            </a:r>
            <a:r>
              <a:rPr lang="fa-IR" sz="2000" dirty="0"/>
              <a:t>دواير سنتي يا گروه هاي ديگر در برابر پديده تغيير واكنشي مناسب تر نشان مي دهد.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68</a:t>
            </a:fld>
            <a:endParaRPr lang="en-US" dirty="0"/>
          </a:p>
        </p:txBody>
      </p:sp>
    </p:spTree>
    <p:extLst>
      <p:ext uri="{BB962C8B-B14F-4D97-AF65-F5344CB8AC3E}">
        <p14:creationId xmlns:p14="http://schemas.microsoft.com/office/powerpoint/2010/main" val="7792967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توجيه ديگر در رابطه با شهرت تيم اين است كه تيم به صورت ازاد يا وسيله ي مؤثر در دست مديريت قرار مي گيرد و </a:t>
            </a:r>
            <a:r>
              <a:rPr lang="fa-IR" sz="2000" dirty="0" smtClean="0"/>
              <a:t>او </a:t>
            </a:r>
            <a:r>
              <a:rPr lang="fa-IR" sz="2000" dirty="0"/>
              <a:t>مي تواند در سازمان دموكراسي را مطرح نمايد و بدين وسيله موجب افزايش مشاركت كاركنان در امور گردد</a:t>
            </a:r>
            <a:r>
              <a:rPr lang="fa-IR" sz="2000" dirty="0" smtClean="0"/>
              <a:t>.</a:t>
            </a:r>
          </a:p>
          <a:p>
            <a:pPr marL="0" indent="0">
              <a:buNone/>
            </a:pPr>
            <a:r>
              <a:rPr lang="fa-IR" sz="2000" b="1" dirty="0">
                <a:solidFill>
                  <a:srgbClr val="FF0000"/>
                </a:solidFill>
              </a:rPr>
              <a:t>تفاوت تيم با گروه در چيست </a:t>
            </a:r>
            <a:r>
              <a:rPr lang="fa-IR" sz="2000" b="1" dirty="0" smtClean="0">
                <a:solidFill>
                  <a:srgbClr val="FF0000"/>
                </a:solidFill>
              </a:rPr>
              <a:t>؟</a:t>
            </a:r>
          </a:p>
          <a:p>
            <a:pPr marL="0" indent="0">
              <a:buNone/>
            </a:pPr>
            <a:r>
              <a:rPr lang="fa-IR" sz="2000" b="1" dirty="0">
                <a:solidFill>
                  <a:srgbClr val="FF3399"/>
                </a:solidFill>
              </a:rPr>
              <a:t>گروه: </a:t>
            </a:r>
            <a:r>
              <a:rPr lang="fa-IR" sz="2000" dirty="0"/>
              <a:t>دو يا چند نفر كه رابطه و وابستگي متقابل با يكديگر دارند، گرد هم مي آيند تا به هدف هاي خاصي دست يابند</a:t>
            </a:r>
            <a:r>
              <a:rPr lang="fa-IR" sz="2000" dirty="0" smtClean="0"/>
              <a:t>.</a:t>
            </a:r>
          </a:p>
          <a:p>
            <a:pPr marL="0" indent="0">
              <a:buNone/>
            </a:pPr>
            <a:endParaRPr lang="fa-IR" sz="2000" dirty="0" smtClean="0"/>
          </a:p>
          <a:p>
            <a:pPr marL="0" indent="0">
              <a:buNone/>
            </a:pPr>
            <a:r>
              <a:rPr lang="fa-IR" sz="2000" b="1" dirty="0">
                <a:solidFill>
                  <a:srgbClr val="FF3399"/>
                </a:solidFill>
              </a:rPr>
              <a:t>گروه كاري</a:t>
            </a:r>
            <a:r>
              <a:rPr lang="fa-IR" sz="2000" b="1" dirty="0" smtClean="0">
                <a:solidFill>
                  <a:srgbClr val="FF3399"/>
                </a:solidFill>
              </a:rPr>
              <a:t>: </a:t>
            </a:r>
            <a:r>
              <a:rPr lang="fa-IR" sz="2000" dirty="0" smtClean="0"/>
              <a:t>گروهي </a:t>
            </a:r>
            <a:r>
              <a:rPr lang="fa-IR" sz="2000" dirty="0"/>
              <a:t>است كه اصولاً به سبب وجود رابطه متقابل، اعضاء اطلاعات مبادله كرده و به يكديگر كمك مي </a:t>
            </a:r>
            <a:r>
              <a:rPr lang="fa-IR" sz="2000" dirty="0" smtClean="0"/>
              <a:t>كنند </a:t>
            </a:r>
            <a:r>
              <a:rPr lang="fa-IR" sz="2000" dirty="0"/>
              <a:t>تا تصميمي گرفته شود و در حوزه مسئوليت خود، يكديگر را ياري مي دهند. در گروه كاري هم افزايي مثبت </a:t>
            </a:r>
            <a:r>
              <a:rPr lang="fa-IR" sz="2000" dirty="0" smtClean="0"/>
              <a:t>مطرح </a:t>
            </a:r>
            <a:r>
              <a:rPr lang="fa-IR" sz="2000" dirty="0"/>
              <a:t>نيست و الزامي ندارد كه كار گروه از مجموع تلاش اعضاء بيشتر شود</a:t>
            </a:r>
            <a:r>
              <a:rPr lang="fa-IR" sz="2000" dirty="0" smtClean="0"/>
              <a:t>. </a:t>
            </a:r>
            <a:r>
              <a:rPr lang="fa-IR" sz="2000" dirty="0"/>
              <a:t>درتيم كاري پديده هم افزايي مشاهده مي شود. تلاش افراد موجب عملكردي مي گردد كه از مجموع </a:t>
            </a:r>
            <a:r>
              <a:rPr lang="fa-IR" sz="2000" dirty="0" smtClean="0"/>
              <a:t>عملكرد اعضاء </a:t>
            </a:r>
            <a:r>
              <a:rPr lang="fa-IR" sz="2000" dirty="0"/>
              <a:t>بيشتر است</a:t>
            </a:r>
            <a:r>
              <a:rPr lang="fa-IR" sz="2000" dirty="0" smtClean="0"/>
              <a:t>. </a:t>
            </a:r>
          </a:p>
          <a:p>
            <a:pPr marL="0" indent="0">
              <a:buNone/>
            </a:pPr>
            <a:r>
              <a:rPr lang="fa-IR" sz="2000" dirty="0"/>
              <a:t>اگر مديريت بخواهد عملكرد سازمان بهبود يابد بايد بداند كه از طريق تشكيل تيم به چنين هدفي خواهد رسيد.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69</a:t>
            </a:fld>
            <a:endParaRPr lang="en-US" dirty="0"/>
          </a:p>
        </p:txBody>
      </p:sp>
    </p:spTree>
    <p:extLst>
      <p:ext uri="{BB962C8B-B14F-4D97-AF65-F5344CB8AC3E}">
        <p14:creationId xmlns:p14="http://schemas.microsoft.com/office/powerpoint/2010/main" val="3761568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p:txBody>
          <a:bodyPr/>
          <a:lstStyle/>
          <a:p>
            <a:pPr marL="0" indent="0">
              <a:buNone/>
            </a:pPr>
            <a:r>
              <a:rPr lang="fa-IR" sz="2000" b="1" dirty="0">
                <a:solidFill>
                  <a:srgbClr val="FF0000"/>
                </a:solidFill>
              </a:rPr>
              <a:t>هدف هاي رفتار سازماني:</a:t>
            </a:r>
          </a:p>
          <a:p>
            <a:pPr marL="0" indent="0">
              <a:buNone/>
            </a:pPr>
            <a:r>
              <a:rPr lang="fa-IR" sz="2000" dirty="0"/>
              <a:t>توجيه، پيش بيني و كنترل رفتار انساني است</a:t>
            </a:r>
            <a:r>
              <a:rPr lang="fa-IR" sz="2000" dirty="0" smtClean="0"/>
              <a:t>.</a:t>
            </a:r>
          </a:p>
          <a:p>
            <a:pPr marL="0" indent="0">
              <a:buNone/>
            </a:pPr>
            <a:endParaRPr lang="fa-IR" sz="2000" dirty="0"/>
          </a:p>
          <a:p>
            <a:pPr marL="0" indent="0">
              <a:buNone/>
            </a:pPr>
            <a:r>
              <a:rPr lang="fa-IR" sz="2000" b="1" dirty="0"/>
              <a:t>توجيه: </a:t>
            </a:r>
            <a:r>
              <a:rPr lang="fa-IR" sz="2000" dirty="0"/>
              <a:t>هنگامي كه مي خواهيم متوجه شويم كه چرا فرد يا گروه كاري را انجام دادند، در واقع به دنبال بيان يا </a:t>
            </a:r>
            <a:r>
              <a:rPr lang="fa-IR" sz="2000" dirty="0" smtClean="0"/>
              <a:t>توجيه </a:t>
            </a:r>
            <a:r>
              <a:rPr lang="fa-IR" sz="2000" dirty="0"/>
              <a:t>هدف هستيم و مي خواهيم علت را بدانيم.</a:t>
            </a:r>
          </a:p>
          <a:p>
            <a:pPr marL="0" indent="0">
              <a:buNone/>
            </a:pPr>
            <a:endParaRPr lang="fa-IR" sz="2000" dirty="0"/>
          </a:p>
          <a:p>
            <a:pPr marL="0" indent="0">
              <a:buNone/>
            </a:pPr>
            <a:r>
              <a:rPr lang="fa-IR" sz="2000" b="1" dirty="0" smtClean="0"/>
              <a:t>پيش </a:t>
            </a:r>
            <a:r>
              <a:rPr lang="fa-IR" sz="2000" b="1" dirty="0"/>
              <a:t>بيني: </a:t>
            </a:r>
            <a:r>
              <a:rPr lang="fa-IR" sz="2000" dirty="0"/>
              <a:t>هدف از پيش بيني توجه به رويدادهاي آينده است. مديريت مي خواهد نتيجه يك اقدام خاص را حدس </a:t>
            </a:r>
            <a:r>
              <a:rPr lang="fa-IR" sz="2000" dirty="0" smtClean="0"/>
              <a:t>زده </a:t>
            </a:r>
            <a:r>
              <a:rPr lang="fa-IR" sz="2000" dirty="0"/>
              <a:t>و در حقيقت مي خواهد برخي از واكنش هاي رفتاري را نسبت به پديده هاي تغيير پيش بيني كند و راه هايي را </a:t>
            </a:r>
            <a:r>
              <a:rPr lang="fa-IR" sz="2000" dirty="0" smtClean="0"/>
              <a:t>براي </a:t>
            </a:r>
            <a:r>
              <a:rPr lang="fa-IR" sz="2000" dirty="0"/>
              <a:t>كمترين مقاومت بيابد و تصميم گيري كند.</a:t>
            </a:r>
          </a:p>
          <a:p>
            <a:pPr marL="0" indent="0">
              <a:buNone/>
            </a:pPr>
            <a:endParaRPr lang="fa-IR" sz="2000" dirty="0"/>
          </a:p>
          <a:p>
            <a:pPr marL="0" indent="0">
              <a:buNone/>
            </a:pPr>
            <a:r>
              <a:rPr lang="fa-IR" sz="2000" b="1" dirty="0" smtClean="0"/>
              <a:t>بهبود </a:t>
            </a:r>
            <a:r>
              <a:rPr lang="fa-IR" sz="2000" b="1" dirty="0"/>
              <a:t>كيفيت و بازدهي:</a:t>
            </a:r>
          </a:p>
          <a:p>
            <a:pPr marL="0" indent="0">
              <a:buNone/>
            </a:pPr>
            <a:r>
              <a:rPr lang="fa-IR" sz="2000" dirty="0"/>
              <a:t>براي بهبود كيفيت و افزايش توليد يا بهره وري بايد برنامه هايي را مثل كنترل كيفيت كامل و بازسازي اجرا كرد تا </a:t>
            </a:r>
            <a:r>
              <a:rPr lang="fa-IR" sz="2000" dirty="0" smtClean="0"/>
              <a:t>به </a:t>
            </a:r>
            <a:r>
              <a:rPr lang="fa-IR" sz="2000" dirty="0"/>
              <a:t>موجب آنان افراد و كاركنان تشويق شوند كه در امور مشاركت فعال نمايند.</a:t>
            </a:r>
            <a:endParaRPr lang="fa-IR" sz="2000" dirty="0">
              <a:cs typeface="B Nazanin" pitchFamily="2" charset="-78"/>
            </a:endParaRPr>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7</a:t>
            </a:fld>
            <a:endParaRPr lang="en-US" dirty="0"/>
          </a:p>
        </p:txBody>
      </p:sp>
    </p:spTree>
    <p:extLst>
      <p:ext uri="{BB962C8B-B14F-4D97-AF65-F5344CB8AC3E}">
        <p14:creationId xmlns:p14="http://schemas.microsoft.com/office/powerpoint/2010/main" val="3443217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endParaRPr lang="fa-IR" sz="2000" dirty="0" smtClean="0"/>
          </a:p>
          <a:p>
            <a:pPr marL="0" indent="0">
              <a:buNone/>
            </a:pPr>
            <a:endParaRPr lang="fa-IR" sz="2000" dirty="0"/>
          </a:p>
          <a:p>
            <a:pPr marL="0" indent="0">
              <a:buNone/>
            </a:pPr>
            <a:endParaRPr lang="fa-IR" sz="2000" dirty="0" smtClean="0"/>
          </a:p>
          <a:p>
            <a:pPr marL="0" indent="0">
              <a:buNone/>
            </a:pPr>
            <a:endParaRPr lang="fa-IR" sz="2000" dirty="0"/>
          </a:p>
          <a:p>
            <a:pPr marL="0" indent="0">
              <a:buNone/>
            </a:pPr>
            <a:endParaRPr lang="fa-IR" sz="2000" dirty="0" smtClean="0"/>
          </a:p>
          <a:p>
            <a:pPr marL="0" indent="0">
              <a:buNone/>
            </a:pPr>
            <a:endParaRPr lang="fa-IR" sz="2000" dirty="0"/>
          </a:p>
          <a:p>
            <a:pPr marL="0" indent="0">
              <a:buNone/>
            </a:pPr>
            <a:endParaRPr lang="fa-IR" sz="2000" dirty="0" smtClean="0"/>
          </a:p>
          <a:p>
            <a:pPr marL="0" indent="0">
              <a:buNone/>
            </a:pPr>
            <a:endParaRPr lang="fa-IR" sz="2000" dirty="0"/>
          </a:p>
          <a:p>
            <a:pPr marL="0" indent="0">
              <a:buNone/>
            </a:pPr>
            <a:endParaRPr lang="fa-IR" sz="2000" dirty="0" smtClean="0"/>
          </a:p>
          <a:p>
            <a:pPr marL="0" indent="0">
              <a:buNone/>
            </a:pPr>
            <a:endParaRPr lang="fa-IR" sz="2000" dirty="0"/>
          </a:p>
          <a:p>
            <a:pPr marL="0" indent="0">
              <a:buNone/>
            </a:pPr>
            <a:r>
              <a:rPr lang="fa-IR" sz="2800" b="1" dirty="0"/>
              <a:t>انواع </a:t>
            </a:r>
            <a:r>
              <a:rPr lang="fa-IR" sz="2800" b="1" dirty="0" smtClean="0"/>
              <a:t>تيم:</a:t>
            </a:r>
          </a:p>
          <a:p>
            <a:pPr marL="0" indent="0">
              <a:buNone/>
            </a:pPr>
            <a:r>
              <a:rPr lang="fa-IR" sz="2400" dirty="0"/>
              <a:t>تيم ها عبارتند از: تيم حل كنندة مسأله، تيم خودگردان و تيم متخصص</a:t>
            </a:r>
            <a:r>
              <a:rPr lang="fa-IR" sz="2000" dirty="0"/>
              <a:t>.</a:t>
            </a:r>
          </a:p>
        </p:txBody>
      </p:sp>
      <p:graphicFrame>
        <p:nvGraphicFramePr>
          <p:cNvPr id="6" name="Table 5"/>
          <p:cNvGraphicFramePr>
            <a:graphicFrameLocks noGrp="1"/>
          </p:cNvGraphicFramePr>
          <p:nvPr>
            <p:extLst>
              <p:ext uri="{D42A27DB-BD31-4B8C-83A1-F6EECF244321}">
                <p14:modId xmlns:p14="http://schemas.microsoft.com/office/powerpoint/2010/main" val="2432360805"/>
              </p:ext>
            </p:extLst>
          </p:nvPr>
        </p:nvGraphicFramePr>
        <p:xfrm>
          <a:off x="914400" y="1600200"/>
          <a:ext cx="7543800" cy="3124200"/>
        </p:xfrm>
        <a:graphic>
          <a:graphicData uri="http://schemas.openxmlformats.org/drawingml/2006/table">
            <a:tbl>
              <a:tblPr rtl="1" firstRow="1" bandRow="1">
                <a:tableStyleId>{D7AC3CCA-C797-4891-BE02-D94E43425B78}</a:tableStyleId>
              </a:tblPr>
              <a:tblGrid>
                <a:gridCol w="2514600"/>
                <a:gridCol w="2514600"/>
                <a:gridCol w="2514600"/>
              </a:tblGrid>
              <a:tr h="624840">
                <a:tc>
                  <a:txBody>
                    <a:bodyPr/>
                    <a:lstStyle/>
                    <a:p>
                      <a:pPr rtl="1"/>
                      <a:r>
                        <a:rPr lang="fa-IR" sz="2400" b="0" dirty="0" smtClean="0">
                          <a:solidFill>
                            <a:srgbClr val="FF3399"/>
                          </a:solidFill>
                          <a:cs typeface="+mj-cs"/>
                        </a:rPr>
                        <a:t>تیم</a:t>
                      </a:r>
                      <a:endParaRPr lang="fa-IR" sz="2400" b="0" dirty="0">
                        <a:solidFill>
                          <a:srgbClr val="FF3399"/>
                        </a:solidFill>
                        <a:cs typeface="+mj-cs"/>
                      </a:endParaRPr>
                    </a:p>
                  </a:txBody>
                  <a:tcPr/>
                </a:tc>
                <a:tc>
                  <a:txBody>
                    <a:bodyPr/>
                    <a:lstStyle/>
                    <a:p>
                      <a:pPr rtl="1"/>
                      <a:r>
                        <a:rPr lang="fa-IR" sz="2400" b="0" dirty="0" smtClean="0">
                          <a:solidFill>
                            <a:srgbClr val="FF3399"/>
                          </a:solidFill>
                          <a:cs typeface="+mj-cs"/>
                        </a:rPr>
                        <a:t>متغیر</a:t>
                      </a:r>
                      <a:endParaRPr lang="fa-IR" sz="2400" b="0" dirty="0">
                        <a:solidFill>
                          <a:srgbClr val="FF3399"/>
                        </a:solidFill>
                        <a:cs typeface="+mj-cs"/>
                      </a:endParaRPr>
                    </a:p>
                  </a:txBody>
                  <a:tcPr/>
                </a:tc>
                <a:tc>
                  <a:txBody>
                    <a:bodyPr/>
                    <a:lstStyle/>
                    <a:p>
                      <a:pPr rtl="1"/>
                      <a:r>
                        <a:rPr lang="fa-IR" sz="2400" b="0" dirty="0" smtClean="0">
                          <a:solidFill>
                            <a:srgbClr val="FF3399"/>
                          </a:solidFill>
                          <a:cs typeface="+mj-cs"/>
                        </a:rPr>
                        <a:t>گروه</a:t>
                      </a:r>
                      <a:endParaRPr lang="fa-IR" sz="2400" b="0" dirty="0">
                        <a:solidFill>
                          <a:srgbClr val="FF3399"/>
                        </a:solidFill>
                        <a:cs typeface="+mj-cs"/>
                      </a:endParaRPr>
                    </a:p>
                  </a:txBody>
                  <a:tcPr/>
                </a:tc>
              </a:tr>
              <a:tr h="624840">
                <a:tc>
                  <a:txBody>
                    <a:bodyPr/>
                    <a:lstStyle/>
                    <a:p>
                      <a:pPr rtl="1"/>
                      <a:r>
                        <a:rPr lang="fa-IR" dirty="0" smtClean="0"/>
                        <a:t>عملکرد گروهی</a:t>
                      </a:r>
                      <a:endParaRPr lang="fa-IR" dirty="0"/>
                    </a:p>
                  </a:txBody>
                  <a:tcPr/>
                </a:tc>
                <a:tc>
                  <a:txBody>
                    <a:bodyPr/>
                    <a:lstStyle/>
                    <a:p>
                      <a:pPr algn="ctr" rtl="1"/>
                      <a:r>
                        <a:rPr lang="fa-IR" sz="2400" dirty="0" smtClean="0">
                          <a:solidFill>
                            <a:srgbClr val="FF0000"/>
                          </a:solidFill>
                        </a:rPr>
                        <a:t>هدف</a:t>
                      </a:r>
                      <a:endParaRPr lang="fa-IR" sz="2400" dirty="0">
                        <a:solidFill>
                          <a:srgbClr val="FF0000"/>
                        </a:solidFill>
                      </a:endParaRPr>
                    </a:p>
                  </a:txBody>
                  <a:tcPr/>
                </a:tc>
                <a:tc>
                  <a:txBody>
                    <a:bodyPr/>
                    <a:lstStyle/>
                    <a:p>
                      <a:pPr rtl="1"/>
                      <a:r>
                        <a:rPr lang="fa-IR" dirty="0" smtClean="0"/>
                        <a:t>سهیم شدن در اطلاعات</a:t>
                      </a:r>
                      <a:endParaRPr lang="fa-IR" dirty="0"/>
                    </a:p>
                  </a:txBody>
                  <a:tcPr/>
                </a:tc>
              </a:tr>
              <a:tr h="624840">
                <a:tc>
                  <a:txBody>
                    <a:bodyPr/>
                    <a:lstStyle/>
                    <a:p>
                      <a:pPr rtl="1"/>
                      <a:r>
                        <a:rPr lang="fa-IR" dirty="0" smtClean="0"/>
                        <a:t>مثبت</a:t>
                      </a:r>
                      <a:endParaRPr lang="fa-IR" dirty="0"/>
                    </a:p>
                  </a:txBody>
                  <a:tcPr/>
                </a:tc>
                <a:tc>
                  <a:txBody>
                    <a:bodyPr/>
                    <a:lstStyle/>
                    <a:p>
                      <a:pPr algn="ctr" rtl="1"/>
                      <a:r>
                        <a:rPr lang="fa-IR" sz="2400" dirty="0" smtClean="0">
                          <a:solidFill>
                            <a:srgbClr val="FF0000"/>
                          </a:solidFill>
                        </a:rPr>
                        <a:t>هم افزایی</a:t>
                      </a:r>
                      <a:endParaRPr lang="fa-IR" sz="2400" dirty="0">
                        <a:solidFill>
                          <a:srgbClr val="FF0000"/>
                        </a:solidFill>
                      </a:endParaRPr>
                    </a:p>
                  </a:txBody>
                  <a:tcPr/>
                </a:tc>
                <a:tc>
                  <a:txBody>
                    <a:bodyPr/>
                    <a:lstStyle/>
                    <a:p>
                      <a:pPr rtl="1"/>
                      <a:r>
                        <a:rPr lang="fa-IR" dirty="0" smtClean="0"/>
                        <a:t>خنثی(گاهی منفی)</a:t>
                      </a:r>
                      <a:endParaRPr lang="fa-IR" dirty="0"/>
                    </a:p>
                  </a:txBody>
                  <a:tcPr/>
                </a:tc>
              </a:tr>
              <a:tr h="624840">
                <a:tc>
                  <a:txBody>
                    <a:bodyPr/>
                    <a:lstStyle/>
                    <a:p>
                      <a:pPr rtl="1"/>
                      <a:r>
                        <a:rPr lang="fa-IR" dirty="0" smtClean="0"/>
                        <a:t>انفرادی</a:t>
                      </a:r>
                      <a:r>
                        <a:rPr lang="fa-IR" baseline="0" dirty="0" smtClean="0"/>
                        <a:t> و گروهی</a:t>
                      </a:r>
                      <a:endParaRPr lang="fa-IR" dirty="0"/>
                    </a:p>
                  </a:txBody>
                  <a:tcPr/>
                </a:tc>
                <a:tc>
                  <a:txBody>
                    <a:bodyPr/>
                    <a:lstStyle/>
                    <a:p>
                      <a:pPr algn="ctr" rtl="1"/>
                      <a:r>
                        <a:rPr lang="fa-IR" sz="2400" dirty="0" smtClean="0">
                          <a:solidFill>
                            <a:srgbClr val="FF0000"/>
                          </a:solidFill>
                        </a:rPr>
                        <a:t>حساب پسدهی</a:t>
                      </a:r>
                      <a:endParaRPr lang="fa-IR" sz="2400" dirty="0">
                        <a:solidFill>
                          <a:srgbClr val="FF0000"/>
                        </a:solidFill>
                      </a:endParaRPr>
                    </a:p>
                  </a:txBody>
                  <a:tcPr/>
                </a:tc>
                <a:tc>
                  <a:txBody>
                    <a:bodyPr/>
                    <a:lstStyle/>
                    <a:p>
                      <a:pPr rtl="1"/>
                      <a:r>
                        <a:rPr lang="fa-IR" dirty="0" smtClean="0"/>
                        <a:t>انفرادی</a:t>
                      </a:r>
                      <a:endParaRPr lang="fa-IR" dirty="0"/>
                    </a:p>
                  </a:txBody>
                  <a:tcPr/>
                </a:tc>
              </a:tr>
              <a:tr h="624840">
                <a:tc>
                  <a:txBody>
                    <a:bodyPr/>
                    <a:lstStyle/>
                    <a:p>
                      <a:pPr rtl="1"/>
                      <a:r>
                        <a:rPr lang="fa-IR" dirty="0" smtClean="0"/>
                        <a:t>مکمل یکدیگر</a:t>
                      </a:r>
                      <a:endParaRPr lang="fa-IR" dirty="0"/>
                    </a:p>
                  </a:txBody>
                  <a:tcPr/>
                </a:tc>
                <a:tc>
                  <a:txBody>
                    <a:bodyPr/>
                    <a:lstStyle/>
                    <a:p>
                      <a:pPr algn="ctr" rtl="1"/>
                      <a:r>
                        <a:rPr lang="fa-IR" sz="2400" dirty="0" smtClean="0">
                          <a:solidFill>
                            <a:srgbClr val="FF0000"/>
                          </a:solidFill>
                        </a:rPr>
                        <a:t>مهارت ها</a:t>
                      </a:r>
                      <a:endParaRPr lang="fa-IR" sz="2400" dirty="0">
                        <a:solidFill>
                          <a:srgbClr val="FF0000"/>
                        </a:solidFill>
                      </a:endParaRPr>
                    </a:p>
                  </a:txBody>
                  <a:tcPr/>
                </a:tc>
                <a:tc>
                  <a:txBody>
                    <a:bodyPr/>
                    <a:lstStyle/>
                    <a:p>
                      <a:pPr rtl="1"/>
                      <a:r>
                        <a:rPr lang="fa-IR" dirty="0" smtClean="0"/>
                        <a:t>تصادفی و گوناگون</a:t>
                      </a:r>
                      <a:endParaRPr lang="fa-IR" dirty="0"/>
                    </a:p>
                  </a:txBody>
                  <a:tcPr/>
                </a:tc>
              </a:tr>
            </a:tbl>
          </a:graphicData>
        </a:graphic>
      </p:graphicFrame>
      <p:sp>
        <p:nvSpPr>
          <p:cNvPr id="7" name="Slide Number Placeholder 6"/>
          <p:cNvSpPr>
            <a:spLocks noGrp="1"/>
          </p:cNvSpPr>
          <p:nvPr>
            <p:ph type="sldNum" sz="quarter" idx="16"/>
          </p:nvPr>
        </p:nvSpPr>
        <p:spPr/>
        <p:txBody>
          <a:bodyPr/>
          <a:lstStyle/>
          <a:p>
            <a:fld id="{D022A6DD-1C55-46BB-9D13-6EE9CF3BE74F}" type="slidenum">
              <a:rPr lang="en-US" smtClean="0"/>
              <a:pPr/>
              <a:t>70</a:t>
            </a:fld>
            <a:endParaRPr lang="en-US" dirty="0"/>
          </a:p>
        </p:txBody>
      </p:sp>
    </p:spTree>
    <p:extLst>
      <p:ext uri="{BB962C8B-B14F-4D97-AF65-F5344CB8AC3E}">
        <p14:creationId xmlns:p14="http://schemas.microsoft.com/office/powerpoint/2010/main" val="13913016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b="1" dirty="0">
                <a:solidFill>
                  <a:srgbClr val="FF0000"/>
                </a:solidFill>
              </a:rPr>
              <a:t>تيم حل كننده </a:t>
            </a:r>
            <a:r>
              <a:rPr lang="fa-IR" sz="2000" b="1" dirty="0" smtClean="0">
                <a:solidFill>
                  <a:srgbClr val="FF0000"/>
                </a:solidFill>
              </a:rPr>
              <a:t>مسأله:</a:t>
            </a:r>
          </a:p>
          <a:p>
            <a:pPr marL="0" indent="0">
              <a:buNone/>
            </a:pPr>
            <a:r>
              <a:rPr lang="fa-IR" sz="2000" dirty="0"/>
              <a:t>هر دايره از سازمان هفته اي چند ساعت گرد هم مي آيند و درباره مسائلي چون بهبود كيفيت، كارايي و محيط </a:t>
            </a:r>
            <a:r>
              <a:rPr lang="fa-IR" sz="2000" dirty="0" smtClean="0"/>
              <a:t>كار </a:t>
            </a:r>
            <a:r>
              <a:rPr lang="fa-IR" sz="2000" dirty="0"/>
              <a:t>صحبت مي كنند، ما اين تيم ها را تيم </a:t>
            </a:r>
            <a:r>
              <a:rPr lang="fa-IR" sz="2000" dirty="0" smtClean="0"/>
              <a:t>حل </a:t>
            </a:r>
            <a:r>
              <a:rPr lang="fa-IR" sz="2000" dirty="0"/>
              <a:t>كننده مسأله مي ناميم</a:t>
            </a:r>
            <a:r>
              <a:rPr lang="fa-IR" sz="2000" dirty="0" smtClean="0"/>
              <a:t>. </a:t>
            </a:r>
            <a:r>
              <a:rPr lang="fa-IR" sz="2000" dirty="0"/>
              <a:t>اعضاي تيمي كه براي حل مسأله تشكيل مي شوند تبادل نظر مي كنند، درباره فرآيند كار ابراز نظر و پيشنهاد مي </a:t>
            </a:r>
            <a:r>
              <a:rPr lang="fa-IR" sz="2000" dirty="0" smtClean="0"/>
              <a:t>نمايند </a:t>
            </a:r>
            <a:r>
              <a:rPr lang="fa-IR" sz="2000" dirty="0"/>
              <a:t>و باعث مي گردند كه روش انجام امور بهبود يابد. ولي به ندرت، به اين تيم ها اختيارات زيادي داده شود و آنها </a:t>
            </a:r>
            <a:r>
              <a:rPr lang="fa-IR" sz="2000" dirty="0" smtClean="0"/>
              <a:t>نمي </a:t>
            </a:r>
            <a:r>
              <a:rPr lang="fa-IR" sz="2000" dirty="0"/>
              <a:t>توانند به نظرات خود جامه عمل بپوشانند</a:t>
            </a:r>
            <a:r>
              <a:rPr lang="fa-IR" sz="2000" dirty="0" smtClean="0"/>
              <a:t>. </a:t>
            </a:r>
            <a:r>
              <a:rPr lang="fa-IR" sz="2000" dirty="0"/>
              <a:t>يكي از بيشترين كاربردهاي تيم هاي حل كنندة مسائل ((دواير كيفيت )) بود.اين تيم ها از 8 تا 10 نفر كارگر، </a:t>
            </a:r>
            <a:r>
              <a:rPr lang="fa-IR" sz="2000" dirty="0" smtClean="0"/>
              <a:t>كارمند </a:t>
            </a:r>
            <a:r>
              <a:rPr lang="fa-IR" sz="2000" dirty="0"/>
              <a:t>و سرپرست تشكيل مي شوند و داراي مسئوليت هاي مشترك مي باشند</a:t>
            </a:r>
            <a:r>
              <a:rPr lang="fa-IR" sz="2000" dirty="0" smtClean="0"/>
              <a:t>.</a:t>
            </a:r>
          </a:p>
          <a:p>
            <a:pPr marL="0" indent="0">
              <a:buNone/>
            </a:pPr>
            <a:r>
              <a:rPr lang="fa-IR" sz="2000" b="1" dirty="0">
                <a:solidFill>
                  <a:srgbClr val="FF0000"/>
                </a:solidFill>
              </a:rPr>
              <a:t>تيم هاي خود </a:t>
            </a:r>
            <a:r>
              <a:rPr lang="fa-IR" sz="2000" b="1" dirty="0" smtClean="0">
                <a:solidFill>
                  <a:srgbClr val="FF0000"/>
                </a:solidFill>
              </a:rPr>
              <a:t>گردان:</a:t>
            </a:r>
          </a:p>
          <a:p>
            <a:pPr marL="0" indent="0">
              <a:buNone/>
            </a:pPr>
            <a:r>
              <a:rPr lang="fa-IR" sz="2000" dirty="0"/>
              <a:t>تيم هاي مستقل كه نه تنها مسائل را حل كنند، بلكه جنبة اجرائي را نيز به عهده گيرند و مسئوليت كامل نتيجه كار </a:t>
            </a:r>
            <a:r>
              <a:rPr lang="fa-IR" sz="2000" dirty="0" smtClean="0"/>
              <a:t>را </a:t>
            </a:r>
            <a:r>
              <a:rPr lang="fa-IR" sz="2000" dirty="0"/>
              <a:t>عهده دار گردند</a:t>
            </a:r>
            <a:r>
              <a:rPr lang="fa-IR" sz="2000" dirty="0" smtClean="0"/>
              <a:t>. </a:t>
            </a:r>
            <a:r>
              <a:rPr lang="fa-IR" sz="2000" dirty="0"/>
              <a:t>معمولاً تيم هاي خودگردان از 10 تا 15 نفر تشكيل مي گردند و مسئوليتهاي سرپرستان پيشين را بر عهده مي گيرند</a:t>
            </a:r>
            <a:r>
              <a:rPr lang="fa-IR" sz="2000" dirty="0" smtClean="0"/>
              <a:t>. </a:t>
            </a:r>
            <a:r>
              <a:rPr lang="fa-IR" sz="2000" dirty="0"/>
              <a:t>اصولاً اين مسئوليت ها عبارتند از</a:t>
            </a:r>
            <a:r>
              <a:rPr lang="fa-IR" sz="2000" dirty="0" smtClean="0"/>
              <a:t>:  </a:t>
            </a:r>
            <a:r>
              <a:rPr lang="fa-IR" sz="2000" dirty="0"/>
              <a:t>نظارت بر سرعت كار، تعيين وظايف، تعيين زمان صرف صبحانه و ناهار، نظارت و كنترل بر شيوة عمليات، و از </a:t>
            </a:r>
            <a:r>
              <a:rPr lang="fa-IR" sz="2000" dirty="0" smtClean="0"/>
              <a:t>اين </a:t>
            </a:r>
            <a:r>
              <a:rPr lang="fa-IR" sz="2000" dirty="0"/>
              <a:t>كارها. تيم خود مدار مي تواند اعضا را انتخاب نمايد و عملكرد اعضا را مورد ارزيابي و قضاوت قرار دهد</a:t>
            </a:r>
            <a:r>
              <a:rPr lang="fa-IR" sz="2000" dirty="0" smtClean="0"/>
              <a:t>. </a:t>
            </a:r>
            <a:r>
              <a:rPr lang="fa-IR" sz="2000" dirty="0"/>
              <a:t>در شركت هايي چون زيراكس، جنرال موتورز، پپسي كولا، برخي ديگر از شركت هاي بزرگ ما شاهد تيم </a:t>
            </a:r>
            <a:r>
              <a:rPr lang="fa-IR" sz="2000" dirty="0" smtClean="0"/>
              <a:t>هاي </a:t>
            </a:r>
            <a:r>
              <a:rPr lang="fa-IR" sz="2000" dirty="0"/>
              <a:t>خودگردان متعدد هستيم</a:t>
            </a:r>
            <a:r>
              <a:rPr lang="fa-IR" sz="2000" dirty="0" smtClean="0"/>
              <a:t>. </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71</a:t>
            </a:fld>
            <a:endParaRPr lang="en-US" dirty="0"/>
          </a:p>
        </p:txBody>
      </p:sp>
    </p:spTree>
    <p:extLst>
      <p:ext uri="{BB962C8B-B14F-4D97-AF65-F5344CB8AC3E}">
        <p14:creationId xmlns:p14="http://schemas.microsoft.com/office/powerpoint/2010/main" val="9372684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152400" y="1371600"/>
            <a:ext cx="8763000" cy="5257800"/>
          </a:xfrm>
        </p:spPr>
        <p:txBody>
          <a:bodyPr/>
          <a:lstStyle/>
          <a:p>
            <a:pPr marL="0" indent="0">
              <a:buNone/>
            </a:pPr>
            <a:r>
              <a:rPr lang="fa-IR" sz="2000" dirty="0"/>
              <a:t>تقريباً 20 درصد شركتهاي آمريكايي به گونه اي از اين تيمها استفاده مي كنند</a:t>
            </a:r>
            <a:r>
              <a:rPr lang="fa-IR" sz="2000" dirty="0" smtClean="0"/>
              <a:t>. </a:t>
            </a:r>
            <a:r>
              <a:rPr lang="fa-IR" sz="2000" dirty="0"/>
              <a:t>شركت بزرگ تگزاس(( اينسترومنت )) تيم هاي خودگردان تشكيل داده است و توانسته است به سبب افزايش فروش </a:t>
            </a:r>
            <a:r>
              <a:rPr lang="fa-IR" sz="2000" dirty="0" smtClean="0"/>
              <a:t>به </a:t>
            </a:r>
            <a:r>
              <a:rPr lang="fa-IR" sz="2000" dirty="0"/>
              <a:t>ميزان 5 درصد با وجود كاركنان كمتر به جايزه ارزشمند ((جايزة ملي كيفيت، مالكام بالدريچ ))دست يابد. يكي ديگر </a:t>
            </a:r>
            <a:r>
              <a:rPr lang="fa-IR" sz="2000" dirty="0" smtClean="0"/>
              <a:t>از </a:t>
            </a:r>
            <a:r>
              <a:rPr lang="fa-IR" sz="2000" dirty="0"/>
              <a:t>شركت هاي بزرگ بيمه و خدمات مالي به نام (( انجمن كمك براي لوترانز)) است</a:t>
            </a:r>
            <a:r>
              <a:rPr lang="fa-IR" sz="2000" dirty="0" smtClean="0"/>
              <a:t>. </a:t>
            </a:r>
          </a:p>
          <a:p>
            <a:pPr marL="0" indent="0">
              <a:buNone/>
            </a:pPr>
            <a:r>
              <a:rPr lang="fa-IR" sz="2000" b="1" dirty="0">
                <a:solidFill>
                  <a:srgbClr val="FF0000"/>
                </a:solidFill>
              </a:rPr>
              <a:t>تيم هاي متخصص ( تيم هاي چندوظيفه اي </a:t>
            </a:r>
            <a:r>
              <a:rPr lang="fa-IR" sz="2000" b="1" dirty="0" smtClean="0">
                <a:solidFill>
                  <a:srgbClr val="FF0000"/>
                </a:solidFill>
              </a:rPr>
              <a:t>) :</a:t>
            </a:r>
          </a:p>
          <a:p>
            <a:pPr marL="0" indent="0">
              <a:buNone/>
            </a:pPr>
            <a:r>
              <a:rPr lang="fa-IR" sz="2000" dirty="0"/>
              <a:t>افراد اين تيم متعلق به يك سطح ( در سلسله مراتب اختيارات سازماني ) هستند ولي داراي تخصصهاي گوناگونند </a:t>
            </a:r>
            <a:r>
              <a:rPr lang="fa-IR" sz="2000" dirty="0" smtClean="0"/>
              <a:t>و </a:t>
            </a:r>
            <a:r>
              <a:rPr lang="fa-IR" sz="2000" dirty="0"/>
              <a:t>براي انجام يك كار تخصصي گرد هم مي آيند</a:t>
            </a:r>
            <a:r>
              <a:rPr lang="fa-IR" sz="2000" dirty="0" smtClean="0"/>
              <a:t>. </a:t>
            </a:r>
            <a:r>
              <a:rPr lang="fa-IR" sz="2000" dirty="0"/>
              <a:t>بسياري از سازمان ها، گروه هايي را در سطوح افقي و گروه هاي ويژه اي به نام (( مرزگستر )) يا رابط با سازمان ها، </a:t>
            </a:r>
            <a:r>
              <a:rPr lang="fa-IR" sz="2000" dirty="0" smtClean="0"/>
              <a:t>و </a:t>
            </a:r>
            <a:r>
              <a:rPr lang="fa-IR" sz="2000" dirty="0"/>
              <a:t>نهاد هاي خارج تشكيل داده اند</a:t>
            </a:r>
            <a:r>
              <a:rPr lang="fa-IR" sz="2000" dirty="0" smtClean="0"/>
              <a:t>. </a:t>
            </a:r>
            <a:r>
              <a:rPr lang="fa-IR" sz="2000" dirty="0"/>
              <a:t>تيم هاي متخصص در آخرين سالهاي دهة 1980 شهرت جهاني پيدا كردند. همة شركت هاي عمدة توليد خودرو، </a:t>
            </a:r>
            <a:r>
              <a:rPr lang="fa-IR" sz="2000" dirty="0" smtClean="0"/>
              <a:t>مثل </a:t>
            </a:r>
            <a:r>
              <a:rPr lang="fa-IR" sz="2000" dirty="0"/>
              <a:t>تويوتا، هوندا، نيسان، براي اجراي طرحهاي بسيار پيچيده از اين تيم ها استفاده مي كنند</a:t>
            </a:r>
            <a:r>
              <a:rPr lang="fa-IR" sz="2000" dirty="0" smtClean="0"/>
              <a:t>. </a:t>
            </a:r>
            <a:r>
              <a:rPr lang="fa-IR" sz="2000" dirty="0"/>
              <a:t>به طور خلاصه، تيم تخصصي ابزار يا وسيله اي موثر است كه افراد متخصص يك سازمان ( حتي متعلق به چند </a:t>
            </a:r>
            <a:r>
              <a:rPr lang="fa-IR" sz="2000" dirty="0" smtClean="0"/>
              <a:t>سازمان </a:t>
            </a:r>
            <a:r>
              <a:rPr lang="fa-IR" sz="2000" dirty="0"/>
              <a:t>) را گرد هم مي آورد تا اطلاعات رد و بدل نمايند، نظرات جديد ارائه كنند، مسائل را حل نمايند و كارهاي طرح ها </a:t>
            </a:r>
            <a:r>
              <a:rPr lang="fa-IR" sz="2000" dirty="0" smtClean="0"/>
              <a:t>يا </a:t>
            </a:r>
            <a:r>
              <a:rPr lang="fa-IR" sz="2000" dirty="0"/>
              <a:t>پروژه هاي پيچيده را هماهنگ نمايند. بديهي است تيم هاي متخصص تهديدي براي مديريت به حساب نمي آيند. </a:t>
            </a:r>
            <a:r>
              <a:rPr lang="fa-IR" sz="2000" dirty="0" smtClean="0"/>
              <a:t>آغاز </a:t>
            </a:r>
            <a:r>
              <a:rPr lang="fa-IR" sz="2000" dirty="0"/>
              <a:t>كار اين تيم ها بسيار وقت گير است، چون اعضا بايد همديگر را بشناسند و از تخصص و شيوة انديشه يكديگر </a:t>
            </a:r>
            <a:r>
              <a:rPr lang="fa-IR" sz="2000" dirty="0" smtClean="0"/>
              <a:t>آگاه </a:t>
            </a:r>
            <a:r>
              <a:rPr lang="fa-IR" sz="2000" dirty="0"/>
              <a:t>گردند.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72</a:t>
            </a:fld>
            <a:endParaRPr lang="en-US" dirty="0"/>
          </a:p>
        </p:txBody>
      </p:sp>
    </p:spTree>
    <p:extLst>
      <p:ext uri="{BB962C8B-B14F-4D97-AF65-F5344CB8AC3E}">
        <p14:creationId xmlns:p14="http://schemas.microsoft.com/office/powerpoint/2010/main" val="3578295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رابطة تيم و گروه: خلق تيم هايي با عملكرد </a:t>
            </a:r>
            <a:r>
              <a:rPr lang="fa-IR" sz="2000" dirty="0" smtClean="0"/>
              <a:t>عالي: </a:t>
            </a:r>
          </a:p>
          <a:p>
            <a:pPr marL="0" indent="0">
              <a:buNone/>
            </a:pPr>
            <a:r>
              <a:rPr lang="fa-IR" sz="2000" b="1" dirty="0">
                <a:solidFill>
                  <a:srgbClr val="FF3399"/>
                </a:solidFill>
              </a:rPr>
              <a:t>اندازه يا بزرگي تيم </a:t>
            </a:r>
            <a:r>
              <a:rPr lang="fa-IR" sz="2000" b="1" dirty="0" smtClean="0">
                <a:solidFill>
                  <a:srgbClr val="FF3399"/>
                </a:solidFill>
              </a:rPr>
              <a:t>كاري:</a:t>
            </a:r>
          </a:p>
          <a:p>
            <a:pPr marL="0" indent="0">
              <a:buNone/>
            </a:pPr>
            <a:r>
              <a:rPr lang="fa-IR" sz="2000" dirty="0"/>
              <a:t>معمولاً بهترين تيم ها آنهايي هستند كه كوچك باشند. اگر تعداد افراد تيم زياد باشد به زحمت مي توان تيم را </a:t>
            </a:r>
            <a:r>
              <a:rPr lang="fa-IR" sz="2000" dirty="0" smtClean="0"/>
              <a:t>منسجم </a:t>
            </a:r>
            <a:r>
              <a:rPr lang="fa-IR" sz="2000" dirty="0"/>
              <a:t>نمود، اگر قرار است تيم اثربخش باشد، مدير نبايد اجازه دهد كه تعداد اعضا به بيش از 12 نفر برسد</a:t>
            </a:r>
            <a:r>
              <a:rPr lang="fa-IR" sz="2000" dirty="0" smtClean="0"/>
              <a:t>. </a:t>
            </a:r>
          </a:p>
          <a:p>
            <a:pPr marL="0" indent="0">
              <a:buNone/>
            </a:pPr>
            <a:r>
              <a:rPr lang="fa-IR" sz="2000" b="1" dirty="0">
                <a:solidFill>
                  <a:srgbClr val="FF3399"/>
                </a:solidFill>
              </a:rPr>
              <a:t>توانايي </a:t>
            </a:r>
            <a:r>
              <a:rPr lang="fa-IR" sz="2000" b="1" dirty="0" smtClean="0">
                <a:solidFill>
                  <a:srgbClr val="FF3399"/>
                </a:solidFill>
              </a:rPr>
              <a:t>اعضا:</a:t>
            </a:r>
          </a:p>
          <a:p>
            <a:pPr marL="0" indent="0">
              <a:buNone/>
            </a:pPr>
            <a:r>
              <a:rPr lang="fa-IR" sz="2000" dirty="0"/>
              <a:t>يك تيم براي اين كه به صورتي اثربخش كار كند بايد داراي سه مهارت باشد</a:t>
            </a:r>
            <a:r>
              <a:rPr lang="fa-IR" sz="2000" dirty="0" smtClean="0"/>
              <a:t>: </a:t>
            </a:r>
            <a:r>
              <a:rPr lang="fa-IR" sz="2000" dirty="0"/>
              <a:t>بكارگيري افراد متخصص </a:t>
            </a:r>
            <a:r>
              <a:rPr lang="fa-IR" sz="2000" dirty="0" smtClean="0"/>
              <a:t>فني، </a:t>
            </a:r>
            <a:r>
              <a:rPr lang="fa-IR" sz="2000" dirty="0"/>
              <a:t>افرادي كه كه در امر حل مسأله و تصميم گيري داراي مهارت لازم </a:t>
            </a:r>
            <a:r>
              <a:rPr lang="fa-IR" sz="2000" dirty="0" smtClean="0"/>
              <a:t>باشند، </a:t>
            </a:r>
            <a:r>
              <a:rPr lang="fa-IR" sz="2000" dirty="0"/>
              <a:t>برخي از آنها توان بالايي براي شنوايي داشته باشند و در زمينة روابط انساني داراي مهارت هاي خوبي باشند.اگر </a:t>
            </a:r>
            <a:r>
              <a:rPr lang="fa-IR" sz="2000" dirty="0" smtClean="0"/>
              <a:t>يكي </a:t>
            </a:r>
            <a:r>
              <a:rPr lang="fa-IR" sz="2000" dirty="0"/>
              <a:t>از اين مهارت ها بيش از حد باشد بدان معني است كه تيم در مورد دو مهارت ديگر ضعف دارد و عملكرد در </a:t>
            </a:r>
            <a:r>
              <a:rPr lang="fa-IR" sz="2000" dirty="0" smtClean="0"/>
              <a:t>سطح </a:t>
            </a:r>
            <a:r>
              <a:rPr lang="fa-IR" sz="2000" dirty="0"/>
              <a:t>پاييني خواهد بود</a:t>
            </a:r>
            <a:r>
              <a:rPr lang="fa-IR" sz="2000" dirty="0" smtClean="0"/>
              <a:t>. </a:t>
            </a:r>
          </a:p>
          <a:p>
            <a:pPr marL="0" indent="0">
              <a:buNone/>
            </a:pPr>
            <a:r>
              <a:rPr lang="fa-IR" sz="2000" b="1" dirty="0">
                <a:solidFill>
                  <a:srgbClr val="FF3399"/>
                </a:solidFill>
              </a:rPr>
              <a:t>تخصيص نقش و بهبود </a:t>
            </a:r>
            <a:r>
              <a:rPr lang="fa-IR" sz="2000" b="1" dirty="0" smtClean="0">
                <a:solidFill>
                  <a:srgbClr val="FF3399"/>
                </a:solidFill>
              </a:rPr>
              <a:t>مهارتها:</a:t>
            </a:r>
          </a:p>
          <a:p>
            <a:pPr marL="0" indent="0">
              <a:buNone/>
            </a:pPr>
            <a:r>
              <a:rPr lang="fa-IR" sz="2000" dirty="0"/>
              <a:t>مدير بايد نقاط ضعف و قوت افراد را شناسايي كند و بر همان اساس جايگاه وي را در تيم تعيين نمايد و افراد را </a:t>
            </a:r>
            <a:r>
              <a:rPr lang="fa-IR" sz="2000" dirty="0" smtClean="0"/>
              <a:t>در </a:t>
            </a:r>
            <a:r>
              <a:rPr lang="fa-IR" sz="2000" dirty="0"/>
              <a:t>پست هايي بگمارد كه از نظر سليقه و مهارت شايستة آن كارها هستند</a:t>
            </a:r>
            <a:r>
              <a:rPr lang="fa-IR" sz="2000" dirty="0" smtClean="0"/>
              <a:t>. </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73</a:t>
            </a:fld>
            <a:endParaRPr lang="en-US" dirty="0"/>
          </a:p>
        </p:txBody>
      </p:sp>
    </p:spTree>
    <p:extLst>
      <p:ext uri="{BB962C8B-B14F-4D97-AF65-F5344CB8AC3E}">
        <p14:creationId xmlns:p14="http://schemas.microsoft.com/office/powerpoint/2010/main" val="32563113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122238" y="1524000"/>
            <a:ext cx="8869362" cy="5105400"/>
          </a:xfrm>
        </p:spPr>
        <p:txBody>
          <a:bodyPr/>
          <a:lstStyle/>
          <a:p>
            <a:pPr marL="0" indent="0">
              <a:buNone/>
            </a:pPr>
            <a:r>
              <a:rPr lang="fa-IR" sz="2400" b="1" dirty="0">
                <a:solidFill>
                  <a:srgbClr val="FF0000"/>
                </a:solidFill>
              </a:rPr>
              <a:t>نه نقش </a:t>
            </a:r>
            <a:r>
              <a:rPr lang="fa-IR" sz="2400" b="1" dirty="0" smtClean="0">
                <a:solidFill>
                  <a:srgbClr val="FF0000"/>
                </a:solidFill>
              </a:rPr>
              <a:t>تيم:</a:t>
            </a:r>
          </a:p>
          <a:p>
            <a:pPr marL="0" indent="0">
              <a:lnSpc>
                <a:spcPct val="150000"/>
              </a:lnSpc>
              <a:buNone/>
            </a:pPr>
            <a:r>
              <a:rPr lang="fa-IR" sz="2000" dirty="0" smtClean="0">
                <a:solidFill>
                  <a:srgbClr val="FF0000"/>
                </a:solidFill>
              </a:rPr>
              <a:t>1) </a:t>
            </a:r>
            <a:r>
              <a:rPr lang="fa-IR" sz="2000" dirty="0" smtClean="0"/>
              <a:t>خلاق- نوآور</a:t>
            </a:r>
            <a:r>
              <a:rPr lang="fa-IR" sz="2000" dirty="0"/>
              <a:t>: عقايد و نظريه هاي جديد ارائه مي </a:t>
            </a:r>
            <a:r>
              <a:rPr lang="fa-IR" sz="2000" dirty="0" smtClean="0"/>
              <a:t>كند.</a:t>
            </a:r>
          </a:p>
          <a:p>
            <a:pPr marL="0" indent="0">
              <a:lnSpc>
                <a:spcPct val="150000"/>
              </a:lnSpc>
              <a:buNone/>
            </a:pPr>
            <a:r>
              <a:rPr lang="fa-IR" sz="2000" dirty="0" smtClean="0">
                <a:solidFill>
                  <a:srgbClr val="FF0000"/>
                </a:solidFill>
              </a:rPr>
              <a:t>2) </a:t>
            </a:r>
            <a:r>
              <a:rPr lang="fa-IR" sz="2000" dirty="0" smtClean="0"/>
              <a:t>كاشف- مؤسس</a:t>
            </a:r>
            <a:r>
              <a:rPr lang="fa-IR" sz="2000" dirty="0"/>
              <a:t>: پس از اينكه نظرات جديد بوسيله ديگران ارائه شد مي تواند به اين عقايد جامه عمل </a:t>
            </a:r>
            <a:r>
              <a:rPr lang="fa-IR" sz="2000" dirty="0" smtClean="0"/>
              <a:t>بپوشاند.</a:t>
            </a:r>
          </a:p>
          <a:p>
            <a:pPr marL="0" indent="0">
              <a:lnSpc>
                <a:spcPct val="150000"/>
              </a:lnSpc>
              <a:buNone/>
            </a:pPr>
            <a:r>
              <a:rPr lang="fa-IR" sz="2000" dirty="0" smtClean="0">
                <a:solidFill>
                  <a:srgbClr val="FF0000"/>
                </a:solidFill>
              </a:rPr>
              <a:t>3) </a:t>
            </a:r>
            <a:r>
              <a:rPr lang="fa-IR" sz="2000" dirty="0"/>
              <a:t>تحليلگر: راههاي ارائه شده را مورد تجزيه و تحليل قرار مي دهد</a:t>
            </a:r>
            <a:r>
              <a:rPr lang="fa-IR" sz="2000" dirty="0" smtClean="0"/>
              <a:t>.</a:t>
            </a:r>
          </a:p>
          <a:p>
            <a:pPr marL="0" indent="0">
              <a:lnSpc>
                <a:spcPct val="150000"/>
              </a:lnSpc>
              <a:buNone/>
            </a:pPr>
            <a:r>
              <a:rPr lang="fa-IR" sz="2000" dirty="0" smtClean="0">
                <a:solidFill>
                  <a:srgbClr val="FF0000"/>
                </a:solidFill>
              </a:rPr>
              <a:t>4) </a:t>
            </a:r>
            <a:r>
              <a:rPr lang="fa-IR" sz="2000" dirty="0" smtClean="0"/>
              <a:t>سازنده- سازمان </a:t>
            </a:r>
            <a:r>
              <a:rPr lang="fa-IR" sz="2000" dirty="0"/>
              <a:t>دهنده: ساختارسازماني براي طرح پيشنهادي ارائه مي كند</a:t>
            </a:r>
            <a:r>
              <a:rPr lang="fa-IR" sz="2000" dirty="0" smtClean="0"/>
              <a:t>.</a:t>
            </a:r>
          </a:p>
          <a:p>
            <a:pPr marL="0" indent="0">
              <a:lnSpc>
                <a:spcPct val="150000"/>
              </a:lnSpc>
              <a:buNone/>
            </a:pPr>
            <a:r>
              <a:rPr lang="fa-IR" sz="2000" dirty="0" smtClean="0">
                <a:solidFill>
                  <a:srgbClr val="FF0000"/>
                </a:solidFill>
              </a:rPr>
              <a:t>5) </a:t>
            </a:r>
            <a:r>
              <a:rPr lang="fa-IR" sz="2000" dirty="0"/>
              <a:t>نتيجه </a:t>
            </a:r>
            <a:r>
              <a:rPr lang="fa-IR" sz="2000" dirty="0" smtClean="0"/>
              <a:t>گير- توليد </a:t>
            </a:r>
            <a:r>
              <a:rPr lang="fa-IR" sz="2000" dirty="0"/>
              <a:t>كننده: رهنمودهاي لازم را ارائه مي كند</a:t>
            </a:r>
            <a:r>
              <a:rPr lang="fa-IR" sz="2000" dirty="0" smtClean="0"/>
              <a:t>.</a:t>
            </a:r>
          </a:p>
          <a:p>
            <a:pPr marL="0" indent="0">
              <a:lnSpc>
                <a:spcPct val="150000"/>
              </a:lnSpc>
              <a:buNone/>
            </a:pPr>
            <a:r>
              <a:rPr lang="fa-IR" sz="2000" dirty="0" smtClean="0">
                <a:solidFill>
                  <a:srgbClr val="FF0000"/>
                </a:solidFill>
              </a:rPr>
              <a:t>6) </a:t>
            </a:r>
            <a:r>
              <a:rPr lang="fa-IR" sz="2000" dirty="0"/>
              <a:t>كنترلر-بازرس: امور را به صورتي دقيق كنترل و بررسي مي </a:t>
            </a:r>
            <a:r>
              <a:rPr lang="fa-IR" sz="2000" dirty="0" smtClean="0"/>
              <a:t>كند.</a:t>
            </a:r>
          </a:p>
          <a:p>
            <a:pPr marL="0" indent="0">
              <a:lnSpc>
                <a:spcPct val="150000"/>
              </a:lnSpc>
              <a:buNone/>
            </a:pPr>
            <a:r>
              <a:rPr lang="fa-IR" sz="2000" dirty="0" smtClean="0">
                <a:solidFill>
                  <a:srgbClr val="FF0000"/>
                </a:solidFill>
              </a:rPr>
              <a:t>7) </a:t>
            </a:r>
            <a:r>
              <a:rPr lang="fa-IR" sz="2000" dirty="0"/>
              <a:t>نگهدارنده: در مبارزه هي تيم با گروههاي خارجي با اعتقادي راسخ از تيم دفاع مي </a:t>
            </a:r>
            <a:r>
              <a:rPr lang="fa-IR" sz="2000" dirty="0" smtClean="0"/>
              <a:t>كند.</a:t>
            </a:r>
          </a:p>
          <a:p>
            <a:pPr marL="0" indent="0">
              <a:lnSpc>
                <a:spcPct val="150000"/>
              </a:lnSpc>
              <a:buNone/>
            </a:pPr>
            <a:r>
              <a:rPr lang="fa-IR" sz="2000" dirty="0" smtClean="0">
                <a:solidFill>
                  <a:srgbClr val="FF0000"/>
                </a:solidFill>
              </a:rPr>
              <a:t>8) </a:t>
            </a:r>
            <a:r>
              <a:rPr lang="fa-IR" sz="2000" dirty="0"/>
              <a:t>گزارشگر-مشاور: درپي كسب اطلاعات كامل و اضافي برمي آيد</a:t>
            </a:r>
            <a:r>
              <a:rPr lang="fa-IR" sz="2000" dirty="0" smtClean="0"/>
              <a:t>.</a:t>
            </a:r>
          </a:p>
          <a:p>
            <a:pPr marL="0" indent="0">
              <a:lnSpc>
                <a:spcPct val="150000"/>
              </a:lnSpc>
              <a:buNone/>
            </a:pPr>
            <a:r>
              <a:rPr lang="fa-IR" sz="2000" dirty="0" smtClean="0">
                <a:solidFill>
                  <a:srgbClr val="FF0000"/>
                </a:solidFill>
              </a:rPr>
              <a:t>9) </a:t>
            </a:r>
            <a:r>
              <a:rPr lang="fa-IR" sz="2000" dirty="0"/>
              <a:t>هماهنگ كننده: كارها را هماهنگ، منسجم و يكپارچه مي كند.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74</a:t>
            </a:fld>
            <a:endParaRPr lang="en-US" dirty="0"/>
          </a:p>
        </p:txBody>
      </p:sp>
    </p:spTree>
    <p:extLst>
      <p:ext uri="{BB962C8B-B14F-4D97-AF65-F5344CB8AC3E}">
        <p14:creationId xmlns:p14="http://schemas.microsoft.com/office/powerpoint/2010/main" val="815370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b="1" dirty="0">
                <a:solidFill>
                  <a:srgbClr val="FF0000"/>
                </a:solidFill>
              </a:rPr>
              <a:t>تعهد به هدف </a:t>
            </a:r>
            <a:r>
              <a:rPr lang="fa-IR" sz="2000" b="1" dirty="0" smtClean="0">
                <a:solidFill>
                  <a:srgbClr val="FF0000"/>
                </a:solidFill>
              </a:rPr>
              <a:t>مشترك:</a:t>
            </a:r>
          </a:p>
          <a:p>
            <a:pPr marL="0" indent="0">
              <a:buNone/>
            </a:pPr>
            <a:r>
              <a:rPr lang="fa-IR" sz="2000" dirty="0"/>
              <a:t>تيم هاي اثر بخش داراي هدف مشتركي هستند و مي توان بدان وسيله افراد را هدايت نمود به گونه اي كه آنان در </a:t>
            </a:r>
            <a:r>
              <a:rPr lang="fa-IR" sz="2000" dirty="0" smtClean="0"/>
              <a:t>اين </a:t>
            </a:r>
            <a:r>
              <a:rPr lang="fa-IR" sz="2000" dirty="0"/>
              <a:t>باره تعهدات لازم را بنمايند</a:t>
            </a:r>
            <a:r>
              <a:rPr lang="fa-IR" sz="2000" dirty="0" smtClean="0"/>
              <a:t>. </a:t>
            </a:r>
          </a:p>
          <a:p>
            <a:pPr marL="0" indent="0">
              <a:buNone/>
            </a:pPr>
            <a:r>
              <a:rPr lang="fa-IR" sz="2000" b="1" dirty="0">
                <a:solidFill>
                  <a:srgbClr val="FF0000"/>
                </a:solidFill>
              </a:rPr>
              <a:t>تعيين هدف هاي </a:t>
            </a:r>
            <a:r>
              <a:rPr lang="fa-IR" sz="2000" b="1" dirty="0" smtClean="0">
                <a:solidFill>
                  <a:srgbClr val="FF0000"/>
                </a:solidFill>
              </a:rPr>
              <a:t>خاص:</a:t>
            </a:r>
          </a:p>
          <a:p>
            <a:pPr marL="0" indent="0">
              <a:buNone/>
            </a:pPr>
            <a:r>
              <a:rPr lang="fa-IR" sz="2000" dirty="0"/>
              <a:t>تيم موفق مي كوشد تا هدف مشترك را به صورت هدف هاي مشخص،كوچك، قابل سنجش و واقعي درآورد. هدف </a:t>
            </a:r>
            <a:r>
              <a:rPr lang="fa-IR" sz="2000" dirty="0" smtClean="0"/>
              <a:t>هاي </a:t>
            </a:r>
            <a:r>
              <a:rPr lang="fa-IR" sz="2000" dirty="0"/>
              <a:t>ويژه به اعضاي تيم و كل تيم انرژي مي دهد. وجود هدف هاي خاص به تيم كمك مي كند كه همواره بر روي </a:t>
            </a:r>
            <a:r>
              <a:rPr lang="fa-IR" sz="2000" dirty="0" smtClean="0"/>
              <a:t>نتايج </a:t>
            </a:r>
            <a:r>
              <a:rPr lang="fa-IR" sz="2000" dirty="0"/>
              <a:t>تأكيد و توجه خود را به آن معطوف نمايد</a:t>
            </a:r>
            <a:r>
              <a:rPr lang="fa-IR" sz="2000" dirty="0" smtClean="0"/>
              <a:t>.</a:t>
            </a:r>
          </a:p>
          <a:p>
            <a:pPr marL="0" indent="0">
              <a:buNone/>
            </a:pPr>
            <a:r>
              <a:rPr lang="fa-IR" sz="2000" b="1" dirty="0">
                <a:solidFill>
                  <a:srgbClr val="FF0000"/>
                </a:solidFill>
              </a:rPr>
              <a:t>رهبري و </a:t>
            </a:r>
            <a:r>
              <a:rPr lang="fa-IR" sz="2000" b="1" dirty="0" smtClean="0">
                <a:solidFill>
                  <a:srgbClr val="FF0000"/>
                </a:solidFill>
              </a:rPr>
              <a:t>ساختار:</a:t>
            </a:r>
          </a:p>
          <a:p>
            <a:pPr marL="0" indent="0">
              <a:buNone/>
            </a:pPr>
            <a:r>
              <a:rPr lang="fa-IR" sz="2000" dirty="0"/>
              <a:t>تيم براي اين كه در مورد ويژگي هاي كار و شيوه اي كه بايد امور را هماهنگ كند و مهارتهاي افراد را متناسب با </a:t>
            </a:r>
            <a:r>
              <a:rPr lang="fa-IR" sz="2000" dirty="0" smtClean="0"/>
              <a:t>كارها </a:t>
            </a:r>
            <a:r>
              <a:rPr lang="fa-IR" sz="2000" dirty="0"/>
              <a:t>نمايد، به رهبر و ساختار نياز دارد. اين كار مي تواند به وسيلة مديريت يا به وسيلة اعضاي تيم انجام شود</a:t>
            </a:r>
            <a:r>
              <a:rPr lang="fa-IR" sz="2000" dirty="0" smtClean="0"/>
              <a:t>. </a:t>
            </a:r>
          </a:p>
          <a:p>
            <a:pPr marL="0" indent="0">
              <a:buNone/>
            </a:pPr>
            <a:r>
              <a:rPr lang="fa-IR" sz="2000" b="1" dirty="0">
                <a:solidFill>
                  <a:srgbClr val="FF0000"/>
                </a:solidFill>
              </a:rPr>
              <a:t>نقصان پذيري تيم و حساب پس </a:t>
            </a:r>
            <a:r>
              <a:rPr lang="fa-IR" sz="2000" b="1" dirty="0" smtClean="0">
                <a:solidFill>
                  <a:srgbClr val="FF0000"/>
                </a:solidFill>
              </a:rPr>
              <a:t>دهي:</a:t>
            </a:r>
          </a:p>
          <a:p>
            <a:pPr marL="0" indent="0">
              <a:buNone/>
            </a:pPr>
            <a:r>
              <a:rPr lang="fa-IR" sz="2000" dirty="0"/>
              <a:t>تيم هاي موفق اعضاي خود را وادار مي كنند كه هر كس، مسئوليت تأمين هدف ها يا رهيافت هاي تيم را به </a:t>
            </a:r>
            <a:r>
              <a:rPr lang="fa-IR" sz="2000" dirty="0" smtClean="0"/>
              <a:t>عهده </a:t>
            </a:r>
            <a:r>
              <a:rPr lang="fa-IR" sz="2000" dirty="0"/>
              <a:t>بگيرد. در بسياري از موارد مسئوليت هاي فردي و مشترك افراد تعيين مي شود.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75</a:t>
            </a:fld>
            <a:endParaRPr lang="en-US" dirty="0"/>
          </a:p>
        </p:txBody>
      </p:sp>
    </p:spTree>
    <p:extLst>
      <p:ext uri="{BB962C8B-B14F-4D97-AF65-F5344CB8AC3E}">
        <p14:creationId xmlns:p14="http://schemas.microsoft.com/office/powerpoint/2010/main" val="2212430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b="1" dirty="0">
                <a:solidFill>
                  <a:srgbClr val="FF0000"/>
                </a:solidFill>
              </a:rPr>
              <a:t>ارزيابي عملكرد و سيستم </a:t>
            </a:r>
            <a:r>
              <a:rPr lang="fa-IR" sz="2000" b="1" dirty="0" smtClean="0">
                <a:solidFill>
                  <a:srgbClr val="FF0000"/>
                </a:solidFill>
              </a:rPr>
              <a:t>پاداش:</a:t>
            </a:r>
          </a:p>
          <a:p>
            <a:pPr marL="0" indent="0">
              <a:buNone/>
            </a:pPr>
            <a:r>
              <a:rPr lang="fa-IR" sz="2000" dirty="0"/>
              <a:t>ارزيابي عملكرد فرد، تعييين دستمزد ساعتي، انگيزه ها و مشوق هاي فردي و از اين قبيل اقدامات مي توانند اعضاي </a:t>
            </a:r>
            <a:r>
              <a:rPr lang="fa-IR" sz="2000" dirty="0" smtClean="0"/>
              <a:t>تيم </a:t>
            </a:r>
            <a:r>
              <a:rPr lang="fa-IR" sz="2000" dirty="0"/>
              <a:t>را وادار كنند كه عملكردي عالي ارائه نمايند. بنابراين علاوه بر ارزيابي عمليات و دادن پاداش به كاركنان مديرت بايد </a:t>
            </a:r>
            <a:r>
              <a:rPr lang="fa-IR" sz="2000" dirty="0" smtClean="0"/>
              <a:t>به </a:t>
            </a:r>
            <a:r>
              <a:rPr lang="fa-IR" sz="2000" dirty="0"/>
              <a:t>گونه اي كار گروه را مورد ارزيابي قرار دهد</a:t>
            </a:r>
            <a:r>
              <a:rPr lang="fa-IR" sz="2000" dirty="0" smtClean="0"/>
              <a:t>. </a:t>
            </a:r>
          </a:p>
          <a:p>
            <a:pPr marL="0" indent="0">
              <a:buNone/>
            </a:pPr>
            <a:endParaRPr lang="fa-IR" sz="2000" dirty="0" smtClean="0"/>
          </a:p>
          <a:p>
            <a:pPr marL="0" indent="0">
              <a:buNone/>
            </a:pPr>
            <a:r>
              <a:rPr lang="fa-IR" sz="2400" dirty="0">
                <a:solidFill>
                  <a:srgbClr val="FF0000"/>
                </a:solidFill>
              </a:rPr>
              <a:t>اعتماد </a:t>
            </a:r>
            <a:r>
              <a:rPr lang="fa-IR" sz="2400" dirty="0" smtClean="0">
                <a:solidFill>
                  <a:srgbClr val="FF0000"/>
                </a:solidFill>
              </a:rPr>
              <a:t>متقابل:</a:t>
            </a:r>
          </a:p>
          <a:p>
            <a:pPr marL="0" indent="0">
              <a:buNone/>
            </a:pPr>
            <a:r>
              <a:rPr lang="fa-IR" sz="2000" dirty="0"/>
              <a:t>اعتماد يك پديدة حساس و شكننده است. براي به وجود آمدن آن زمان زيادي طول مي كشد ولي به راحتي مي توان </a:t>
            </a:r>
            <a:r>
              <a:rPr lang="fa-IR" sz="2000" dirty="0" smtClean="0"/>
              <a:t>آن </a:t>
            </a:r>
            <a:r>
              <a:rPr lang="fa-IR" sz="2000" dirty="0"/>
              <a:t>را از بين برد و دستيابي مجدد به آن كار چندان ساده اي نيست. بنابراين مديريت بايد دقتي زياد بكند تا اعتماد </a:t>
            </a:r>
            <a:r>
              <a:rPr lang="fa-IR" sz="2000" dirty="0" smtClean="0"/>
              <a:t>بين اعضا </a:t>
            </a:r>
            <a:r>
              <a:rPr lang="fa-IR" sz="2000" dirty="0"/>
              <a:t>حفظ گردد</a:t>
            </a:r>
            <a:r>
              <a:rPr lang="fa-IR" sz="2000" dirty="0" smtClean="0"/>
              <a:t>.</a:t>
            </a:r>
          </a:p>
          <a:p>
            <a:pPr marL="0" indent="0">
              <a:buNone/>
            </a:pPr>
            <a:r>
              <a:rPr lang="fa-IR" sz="2400" dirty="0" smtClean="0">
                <a:solidFill>
                  <a:srgbClr val="FF0000"/>
                </a:solidFill>
              </a:rPr>
              <a:t>ابعاد اعتماد:</a:t>
            </a:r>
          </a:p>
          <a:p>
            <a:pPr marL="0" indent="0">
              <a:buNone/>
            </a:pPr>
            <a:r>
              <a:rPr lang="fa-IR" sz="2000" b="1" dirty="0">
                <a:solidFill>
                  <a:srgbClr val="FF3399"/>
                </a:solidFill>
              </a:rPr>
              <a:t>صداقت: </a:t>
            </a:r>
            <a:r>
              <a:rPr lang="fa-IR" sz="2000" dirty="0"/>
              <a:t>درستي، پاكي و داراي حقيقت </a:t>
            </a:r>
            <a:r>
              <a:rPr lang="fa-IR" sz="2000" dirty="0" smtClean="0"/>
              <a:t>بودن</a:t>
            </a:r>
          </a:p>
          <a:p>
            <a:pPr marL="0" indent="0">
              <a:buNone/>
            </a:pPr>
            <a:r>
              <a:rPr lang="fa-IR" sz="2000" b="1" dirty="0">
                <a:solidFill>
                  <a:srgbClr val="FF3399"/>
                </a:solidFill>
              </a:rPr>
              <a:t>شايستگي: </a:t>
            </a:r>
            <a:r>
              <a:rPr lang="fa-IR" sz="2000" dirty="0"/>
              <a:t>داشتن مهارت و دانش در زمينة فني و روابط انساني</a:t>
            </a:r>
            <a:r>
              <a:rPr lang="fa-IR" sz="2000" dirty="0" smtClean="0"/>
              <a:t>. </a:t>
            </a:r>
          </a:p>
          <a:p>
            <a:pPr marL="0" indent="0">
              <a:buNone/>
            </a:pPr>
            <a:r>
              <a:rPr lang="fa-IR" sz="2000" b="1" dirty="0">
                <a:solidFill>
                  <a:srgbClr val="FF3399"/>
                </a:solidFill>
              </a:rPr>
              <a:t>ثبات يا پايداري: </a:t>
            </a:r>
            <a:r>
              <a:rPr lang="fa-IR" sz="2000" dirty="0"/>
              <a:t>قابليت اعتماد، توان پيش بيني و قضاوت خوب به هنگام رويارويي با اوضاع و شرايط مختلف</a:t>
            </a:r>
            <a:r>
              <a:rPr lang="fa-IR" sz="2000" dirty="0" smtClean="0"/>
              <a:t>. </a:t>
            </a:r>
          </a:p>
          <a:p>
            <a:pPr marL="0" indent="0">
              <a:buNone/>
            </a:pPr>
            <a:endParaRPr lang="fa-IR" sz="2000" dirty="0" smtClean="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76</a:t>
            </a:fld>
            <a:endParaRPr lang="en-US" dirty="0"/>
          </a:p>
        </p:txBody>
      </p:sp>
    </p:spTree>
    <p:extLst>
      <p:ext uri="{BB962C8B-B14F-4D97-AF65-F5344CB8AC3E}">
        <p14:creationId xmlns:p14="http://schemas.microsoft.com/office/powerpoint/2010/main" val="2093020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b="1" dirty="0">
                <a:solidFill>
                  <a:srgbClr val="FF3399"/>
                </a:solidFill>
              </a:rPr>
              <a:t>وفاداري: </a:t>
            </a:r>
            <a:r>
              <a:rPr lang="fa-IR" sz="2000" dirty="0"/>
              <a:t>حفظ آبرو و حيثيت</a:t>
            </a:r>
            <a:r>
              <a:rPr lang="fa-IR" sz="2000" dirty="0" smtClean="0"/>
              <a:t>.</a:t>
            </a:r>
          </a:p>
          <a:p>
            <a:pPr marL="0" indent="0">
              <a:buNone/>
            </a:pPr>
            <a:r>
              <a:rPr lang="fa-IR" sz="2000" b="1" dirty="0">
                <a:solidFill>
                  <a:srgbClr val="FF3399"/>
                </a:solidFill>
              </a:rPr>
              <a:t>روراستي: </a:t>
            </a:r>
            <a:r>
              <a:rPr lang="fa-IR" sz="2000" dirty="0"/>
              <a:t>تبادل نظر و دادن اطلات به صورت آزاد</a:t>
            </a:r>
            <a:r>
              <a:rPr lang="fa-IR" sz="2000" dirty="0" smtClean="0"/>
              <a:t>.</a:t>
            </a:r>
          </a:p>
          <a:p>
            <a:pPr marL="0" indent="0">
              <a:buNone/>
            </a:pPr>
            <a:endParaRPr lang="fa-IR" sz="2000" dirty="0"/>
          </a:p>
          <a:p>
            <a:pPr marL="0" indent="0">
              <a:buNone/>
            </a:pPr>
            <a:r>
              <a:rPr lang="fa-IR" sz="2000" b="1" dirty="0">
                <a:solidFill>
                  <a:srgbClr val="FF0000"/>
                </a:solidFill>
              </a:rPr>
              <a:t>چگونه مي توان اعتماد به وجود آورد </a:t>
            </a:r>
            <a:r>
              <a:rPr lang="fa-IR" sz="2000" b="1" dirty="0" smtClean="0">
                <a:solidFill>
                  <a:srgbClr val="FF0000"/>
                </a:solidFill>
              </a:rPr>
              <a:t>؟</a:t>
            </a:r>
          </a:p>
          <a:p>
            <a:pPr marL="0" indent="0">
              <a:buNone/>
            </a:pPr>
            <a:r>
              <a:rPr lang="fa-IR" sz="2000" dirty="0"/>
              <a:t>مدير و رهبر مي توانند به روش هاي زير عمل كنند</a:t>
            </a:r>
            <a:r>
              <a:rPr lang="fa-IR" sz="2000" dirty="0" smtClean="0"/>
              <a:t>: </a:t>
            </a:r>
            <a:r>
              <a:rPr lang="fa-IR" sz="2000" dirty="0"/>
              <a:t>ثابت كنند كه براي منافع ديگران كار مي كنند. در تيم ايفاگر نقش باشند و با گفتار و كردار، كارهاي تيم را تأييد كنند</a:t>
            </a:r>
            <a:r>
              <a:rPr lang="fa-IR" sz="2000" dirty="0" smtClean="0"/>
              <a:t>. </a:t>
            </a:r>
            <a:r>
              <a:rPr lang="fa-IR" sz="2000" dirty="0"/>
              <a:t>نبايد پنهان كاري كند. معمولاً بي اعتمادي مردم از آنچه نمي دانند سرچشمه مي گيرد. عادل و منصف باشند. </a:t>
            </a:r>
            <a:r>
              <a:rPr lang="fa-IR" sz="2000" dirty="0" smtClean="0"/>
              <a:t>داراي </a:t>
            </a:r>
            <a:r>
              <a:rPr lang="fa-IR" sz="2000" dirty="0"/>
              <a:t>احساس و عاطفة انساني باشند، خشك وتند نباشند. به هنگام تصميم گيري و ارج نهادن به ارزشهاي اصولي بايد </a:t>
            </a:r>
            <a:r>
              <a:rPr lang="fa-IR" sz="2000" dirty="0" smtClean="0"/>
              <a:t>داراي </a:t>
            </a:r>
            <a:r>
              <a:rPr lang="fa-IR" sz="2000" dirty="0"/>
              <a:t>ثبات رويه باشد.محرم اسرار ديگران باشند. شايستگي و كفايت خود را به اثبات برسانند و از نظر فني، حرفه اي و داد </a:t>
            </a:r>
            <a:r>
              <a:rPr lang="fa-IR" sz="2000" dirty="0" smtClean="0"/>
              <a:t>و </a:t>
            </a:r>
            <a:r>
              <a:rPr lang="fa-IR" sz="2000" dirty="0"/>
              <a:t>ستد مورد احترام و ستايش ديگران قرارگيرند</a:t>
            </a:r>
            <a:r>
              <a:rPr lang="fa-IR" sz="2000" dirty="0" smtClean="0"/>
              <a:t>. </a:t>
            </a:r>
          </a:p>
          <a:p>
            <a:pPr marL="0" indent="0">
              <a:buNone/>
            </a:pPr>
            <a:r>
              <a:rPr lang="fa-IR" sz="2000" b="1" dirty="0">
                <a:solidFill>
                  <a:srgbClr val="FF0000"/>
                </a:solidFill>
              </a:rPr>
              <a:t>تبديل افراد به عضو </a:t>
            </a:r>
            <a:r>
              <a:rPr lang="fa-IR" sz="2000" b="1" dirty="0" smtClean="0">
                <a:solidFill>
                  <a:srgbClr val="FF0000"/>
                </a:solidFill>
              </a:rPr>
              <a:t>تيم:</a:t>
            </a:r>
          </a:p>
          <a:p>
            <a:pPr marL="0" indent="0">
              <a:buNone/>
            </a:pPr>
            <a:r>
              <a:rPr lang="fa-IR" sz="2000" dirty="0"/>
              <a:t>تيم شايسته كشوري است كه به شدت جمع گراست</a:t>
            </a:r>
            <a:r>
              <a:rPr lang="fa-IR" sz="2000" dirty="0" smtClean="0"/>
              <a:t>. </a:t>
            </a:r>
            <a:r>
              <a:rPr lang="fa-IR" sz="2000" dirty="0"/>
              <a:t>در سازمان هاي آمريكايي، به سبب فرد گرايي، مقاوت هايي در برابر تشكيل تيم وجود دارد. موانع تشكيل تيم </a:t>
            </a:r>
            <a:r>
              <a:rPr lang="fa-IR" sz="2000" dirty="0" smtClean="0"/>
              <a:t>عبارتند:</a:t>
            </a:r>
          </a:p>
          <a:p>
            <a:pPr marL="0" indent="0">
              <a:buNone/>
            </a:pPr>
            <a:r>
              <a:rPr lang="fa-IR" sz="2000" dirty="0"/>
              <a:t>فرهنگ ملي آمريكا به شدت فردگراست</a:t>
            </a:r>
            <a:r>
              <a:rPr lang="fa-IR" sz="2000" dirty="0" smtClean="0"/>
              <a:t>. و </a:t>
            </a:r>
            <a:r>
              <a:rPr lang="fa-IR" sz="2000" dirty="0"/>
              <a:t>تيم بايد در سازماني به وجود آيد كه از نظر تاريخي سابقه اي طولاني در جهت ارزش گذاردن به مقاومت ها </a:t>
            </a:r>
            <a:r>
              <a:rPr lang="fa-IR" sz="2000" dirty="0" smtClean="0"/>
              <a:t>و </a:t>
            </a:r>
            <a:r>
              <a:rPr lang="fa-IR" sz="2000" dirty="0"/>
              <a:t>دستاوردهاي فردي دارد</a:t>
            </a:r>
            <a:r>
              <a:rPr lang="fa-IR" sz="2000" dirty="0" smtClean="0"/>
              <a:t>. </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77</a:t>
            </a:fld>
            <a:endParaRPr lang="en-US" dirty="0"/>
          </a:p>
        </p:txBody>
      </p:sp>
    </p:spTree>
    <p:extLst>
      <p:ext uri="{BB962C8B-B14F-4D97-AF65-F5344CB8AC3E}">
        <p14:creationId xmlns:p14="http://schemas.microsoft.com/office/powerpoint/2010/main" val="26948007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257800"/>
          </a:xfrm>
        </p:spPr>
        <p:txBody>
          <a:bodyPr/>
          <a:lstStyle/>
          <a:p>
            <a:pPr marL="0" indent="0">
              <a:buNone/>
            </a:pPr>
            <a:r>
              <a:rPr lang="fa-IR" sz="2000" dirty="0"/>
              <a:t>از سويي ديگر در كشور هايي چون ژاپن يا مكزيك كه ارزش هاي جمع گرايي به كاركنان تلقين شده است و </a:t>
            </a:r>
            <a:r>
              <a:rPr lang="fa-IR" sz="2000" dirty="0" smtClean="0"/>
              <a:t>ساختار </a:t>
            </a:r>
            <a:r>
              <a:rPr lang="fa-IR" sz="2000" dirty="0"/>
              <a:t>براساس كارهاي تيمي گذاشته شده، مديرت كمتر دچار اين گونه مسائل و چالش ها مي شود</a:t>
            </a:r>
            <a:r>
              <a:rPr lang="fa-IR" sz="2000" dirty="0" smtClean="0"/>
              <a:t>. </a:t>
            </a:r>
          </a:p>
          <a:p>
            <a:pPr marL="0" indent="0">
              <a:buNone/>
            </a:pPr>
            <a:r>
              <a:rPr lang="fa-IR" sz="2000" b="1" dirty="0">
                <a:solidFill>
                  <a:srgbClr val="FF0000"/>
                </a:solidFill>
              </a:rPr>
              <a:t>پرورانيدن افراد براي عضويت در </a:t>
            </a:r>
            <a:r>
              <a:rPr lang="fa-IR" sz="2000" b="1" dirty="0" smtClean="0">
                <a:solidFill>
                  <a:srgbClr val="FF0000"/>
                </a:solidFill>
              </a:rPr>
              <a:t>تيم:</a:t>
            </a:r>
          </a:p>
          <a:p>
            <a:pPr marL="0" indent="0">
              <a:buNone/>
            </a:pPr>
            <a:r>
              <a:rPr lang="fa-IR" sz="2000" dirty="0"/>
              <a:t>مديران مي توانندبه شيوه هاي زيرافراد رابه شكلي درآورندكه آنها درصحنه تيم ايفاگر نقش گردند</a:t>
            </a:r>
            <a:r>
              <a:rPr lang="fa-IR" sz="2000" dirty="0" smtClean="0"/>
              <a:t>:.</a:t>
            </a:r>
          </a:p>
          <a:p>
            <a:pPr marL="0" indent="0">
              <a:buNone/>
            </a:pPr>
            <a:r>
              <a:rPr lang="fa-IR" sz="2000" b="1" dirty="0">
                <a:solidFill>
                  <a:srgbClr val="FF3399"/>
                </a:solidFill>
              </a:rPr>
              <a:t>گزينش</a:t>
            </a:r>
            <a:r>
              <a:rPr lang="fa-IR" sz="2000" dirty="0"/>
              <a:t>: مدير به هنگام استخدام اعضاي تيم، بايد دقت نمايد كه از نظر فني نيز داراي مهارتهاي لازم و براي شغل يا </a:t>
            </a:r>
            <a:r>
              <a:rPr lang="fa-IR" sz="2000" dirty="0" smtClean="0"/>
              <a:t>كار </a:t>
            </a:r>
            <a:r>
              <a:rPr lang="fa-IR" sz="2000" dirty="0"/>
              <a:t>مورد نظر واجد شرايط باشند. هنگامي كه مدير با افراد فردگرا روبه رو مي شود، اصولاً بايد به يكي از سه روش زير </a:t>
            </a:r>
            <a:r>
              <a:rPr lang="fa-IR" sz="2000" dirty="0" smtClean="0"/>
              <a:t>اقدام </a:t>
            </a:r>
            <a:r>
              <a:rPr lang="fa-IR" sz="2000" dirty="0"/>
              <a:t>كند</a:t>
            </a:r>
            <a:r>
              <a:rPr lang="fa-IR" sz="2000" dirty="0" smtClean="0"/>
              <a:t>:</a:t>
            </a:r>
          </a:p>
          <a:p>
            <a:pPr marL="457200" indent="-457200">
              <a:buFont typeface="+mj-lt"/>
              <a:buAutoNum type="arabicPeriod"/>
            </a:pPr>
            <a:r>
              <a:rPr lang="fa-IR" sz="2000" dirty="0"/>
              <a:t>داوطلب بايد آموزش لازم را ببيند تا شرايط لازم در تيم را به دست آورد</a:t>
            </a:r>
            <a:r>
              <a:rPr lang="fa-IR" sz="2000" dirty="0" smtClean="0"/>
              <a:t>.</a:t>
            </a:r>
          </a:p>
          <a:p>
            <a:pPr marL="457200" indent="-457200">
              <a:buFont typeface="+mj-lt"/>
              <a:buAutoNum type="arabicPeriod"/>
            </a:pPr>
            <a:r>
              <a:rPr lang="fa-IR" sz="2000" dirty="0"/>
              <a:t>بايد داوطلب را در واحدي به كار گرفت كه تيم نداشته باشد</a:t>
            </a:r>
            <a:r>
              <a:rPr lang="fa-IR" sz="2000" dirty="0" smtClean="0"/>
              <a:t>.</a:t>
            </a:r>
          </a:p>
          <a:p>
            <a:pPr marL="457200" indent="-457200">
              <a:buFont typeface="+mj-lt"/>
              <a:buAutoNum type="arabicPeriod"/>
            </a:pPr>
            <a:r>
              <a:rPr lang="fa-IR" sz="2000" dirty="0"/>
              <a:t>نبايد چنين داوطلبي را استخدام كرد</a:t>
            </a:r>
            <a:r>
              <a:rPr lang="fa-IR" sz="2000" dirty="0" smtClean="0"/>
              <a:t>.</a:t>
            </a:r>
          </a:p>
          <a:p>
            <a:pPr marL="0" indent="0">
              <a:buNone/>
            </a:pPr>
            <a:r>
              <a:rPr lang="fa-IR" sz="2000" b="1" dirty="0">
                <a:solidFill>
                  <a:srgbClr val="FF3399"/>
                </a:solidFill>
              </a:rPr>
              <a:t>آموزش</a:t>
            </a:r>
            <a:r>
              <a:rPr lang="fa-IR" sz="2000" dirty="0"/>
              <a:t>: متخصصان آموزش تمرين هايي را به اجرا درمي آورند كه كاركنان مي توانند در اثر تجربه و آموزش، شيوة كار </a:t>
            </a:r>
            <a:r>
              <a:rPr lang="fa-IR" sz="2000" dirty="0" smtClean="0"/>
              <a:t>با </a:t>
            </a:r>
            <a:r>
              <a:rPr lang="fa-IR" sz="2000" dirty="0"/>
              <a:t>تيم را بياموزند. معمولاً كارگاه هايي تشكيل مي شود تا به كاركنان آموزش داده شود كه چگونه براي حل مسأله </a:t>
            </a:r>
            <a:r>
              <a:rPr lang="fa-IR" sz="2000" dirty="0" smtClean="0"/>
              <a:t>اقدام </a:t>
            </a:r>
            <a:r>
              <a:rPr lang="fa-IR" sz="2000" dirty="0"/>
              <a:t>كنند. مثلاً شركت امرسون الكتريك با آموزش افراد تيم هاي موفقي تشكيل داد.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78</a:t>
            </a:fld>
            <a:endParaRPr lang="en-US" dirty="0"/>
          </a:p>
        </p:txBody>
      </p:sp>
    </p:spTree>
    <p:extLst>
      <p:ext uri="{BB962C8B-B14F-4D97-AF65-F5344CB8AC3E}">
        <p14:creationId xmlns:p14="http://schemas.microsoft.com/office/powerpoint/2010/main" val="26347906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8: شناخت تيم</a:t>
            </a:r>
            <a:endParaRPr lang="fa-IR" dirty="0"/>
          </a:p>
        </p:txBody>
      </p:sp>
      <p:sp>
        <p:nvSpPr>
          <p:cNvPr id="5" name="Text Placeholder 4"/>
          <p:cNvSpPr>
            <a:spLocks noGrp="1"/>
          </p:cNvSpPr>
          <p:nvPr>
            <p:ph type="body" sz="quarter" idx="18"/>
          </p:nvPr>
        </p:nvSpPr>
        <p:spPr>
          <a:xfrm>
            <a:off x="251718" y="1447800"/>
            <a:ext cx="8640762" cy="5257800"/>
          </a:xfrm>
        </p:spPr>
        <p:txBody>
          <a:bodyPr/>
          <a:lstStyle/>
          <a:p>
            <a:pPr marL="0" indent="0">
              <a:lnSpc>
                <a:spcPct val="150000"/>
              </a:lnSpc>
              <a:buNone/>
            </a:pPr>
            <a:r>
              <a:rPr lang="fa-IR" sz="2400" dirty="0">
                <a:solidFill>
                  <a:srgbClr val="C00000"/>
                </a:solidFill>
              </a:rPr>
              <a:t>پاداش: </a:t>
            </a:r>
            <a:r>
              <a:rPr lang="fa-IR" sz="2400" dirty="0"/>
              <a:t>سازمان بايد در سيستم پاداش تجديدنظر كند و آن را به گونه اي در آورد كه مشاركت و همكاري اعضا و ( </a:t>
            </a:r>
            <a:r>
              <a:rPr lang="fa-IR" sz="2400" dirty="0" smtClean="0"/>
              <a:t>نه </a:t>
            </a:r>
            <a:r>
              <a:rPr lang="fa-IR" sz="2400" dirty="0"/>
              <a:t>رقابت ) را تقويت نمايد</a:t>
            </a:r>
            <a:r>
              <a:rPr lang="fa-IR" sz="2400" dirty="0" smtClean="0"/>
              <a:t>.</a:t>
            </a:r>
          </a:p>
          <a:p>
            <a:pPr marL="0" indent="0">
              <a:lnSpc>
                <a:spcPct val="150000"/>
              </a:lnSpc>
              <a:buNone/>
            </a:pPr>
            <a:r>
              <a:rPr lang="fa-IR" sz="2400" dirty="0">
                <a:solidFill>
                  <a:srgbClr val="C00000"/>
                </a:solidFill>
              </a:rPr>
              <a:t>ارتقاي مقام : </a:t>
            </a:r>
            <a:r>
              <a:rPr lang="fa-IR" sz="2400" dirty="0"/>
              <a:t>افزايش حقوق و ساير اقدامات تشويقي به اعضاي تيمي تعلق مي گيرد كه همكاري و مشاركت خود را </a:t>
            </a:r>
            <a:r>
              <a:rPr lang="fa-IR" sz="2400" dirty="0" smtClean="0"/>
              <a:t>به </a:t>
            </a:r>
            <a:r>
              <a:rPr lang="fa-IR" sz="2400" dirty="0"/>
              <a:t>اثبات رسانيده باشد</a:t>
            </a:r>
            <a:r>
              <a:rPr lang="fa-IR" sz="2400" dirty="0" smtClean="0"/>
              <a:t>.</a:t>
            </a:r>
          </a:p>
          <a:p>
            <a:pPr marL="0" indent="0">
              <a:lnSpc>
                <a:spcPct val="150000"/>
              </a:lnSpc>
              <a:buNone/>
            </a:pPr>
            <a:r>
              <a:rPr lang="fa-IR" sz="2400" dirty="0">
                <a:solidFill>
                  <a:srgbClr val="C00000"/>
                </a:solidFill>
              </a:rPr>
              <a:t>نبايد پاداش هاي باطني را فراموش كرد زيرا يافتن فرصت جهت رشد و توسعه شخصي به اعضا تيم كمك مي كند </a:t>
            </a:r>
            <a:r>
              <a:rPr lang="fa-IR" sz="2400" dirty="0" smtClean="0">
                <a:solidFill>
                  <a:srgbClr val="C00000"/>
                </a:solidFill>
              </a:rPr>
              <a:t>تا </a:t>
            </a:r>
            <a:r>
              <a:rPr lang="fa-IR" sz="2400" dirty="0">
                <a:solidFill>
                  <a:srgbClr val="C00000"/>
                </a:solidFill>
              </a:rPr>
              <a:t>احساس كنند كه از نظر باطني به پاداش نيكو رسيده و احساس رضايت شغلي نمايد.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79</a:t>
            </a:fld>
            <a:endParaRPr lang="en-US" dirty="0"/>
          </a:p>
        </p:txBody>
      </p:sp>
    </p:spTree>
    <p:extLst>
      <p:ext uri="{BB962C8B-B14F-4D97-AF65-F5344CB8AC3E}">
        <p14:creationId xmlns:p14="http://schemas.microsoft.com/office/powerpoint/2010/main" val="236771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p:txBody>
          <a:bodyPr/>
          <a:lstStyle/>
          <a:p>
            <a:pPr marL="0" indent="0">
              <a:buNone/>
            </a:pPr>
            <a:r>
              <a:rPr lang="fa-IR" sz="2000" b="1" dirty="0" smtClean="0">
                <a:cs typeface="B Nazanin" pitchFamily="2" charset="-78"/>
              </a:rPr>
              <a:t>مدیریت کیفیت جامع (</a:t>
            </a:r>
            <a:r>
              <a:rPr lang="en-US" sz="2000" b="1" dirty="0" err="1" smtClean="0">
                <a:cs typeface="B Nazanin" pitchFamily="2" charset="-78"/>
              </a:rPr>
              <a:t>TQM</a:t>
            </a:r>
            <a:r>
              <a:rPr lang="fa-IR" sz="2000" b="1" dirty="0" smtClean="0">
                <a:cs typeface="B Nazanin" pitchFamily="2" charset="-78"/>
              </a:rPr>
              <a:t>) چیست؟</a:t>
            </a:r>
          </a:p>
          <a:p>
            <a:pPr marL="457200" indent="-457200">
              <a:buAutoNum type="arabicParenR"/>
            </a:pPr>
            <a:r>
              <a:rPr lang="fa-IR" sz="2000" b="1" dirty="0" smtClean="0"/>
              <a:t>توجه </a:t>
            </a:r>
            <a:r>
              <a:rPr lang="fa-IR" sz="2000" b="1" dirty="0"/>
              <a:t>زياد به مشتري: </a:t>
            </a:r>
            <a:r>
              <a:rPr lang="fa-IR" sz="2000" dirty="0"/>
              <a:t>مشتري تنها كساني نيستند كه از محصولات و خدمات استفاده مي كنند بلكه شامل </a:t>
            </a:r>
            <a:r>
              <a:rPr lang="fa-IR" sz="2000" dirty="0" smtClean="0"/>
              <a:t>افراد </a:t>
            </a:r>
            <a:r>
              <a:rPr lang="fa-IR" sz="2000" dirty="0"/>
              <a:t>درون سازمان كه با ساير افراد سازمان روابط متقابل دارند هم مي شود.( مانند كاركنان دايره اعتبارات، حسابداري و حمل و نقل </a:t>
            </a:r>
            <a:r>
              <a:rPr lang="fa-IR" sz="2000" dirty="0" smtClean="0"/>
              <a:t>).</a:t>
            </a:r>
          </a:p>
          <a:p>
            <a:pPr marL="457200" indent="-457200">
              <a:buAutoNum type="arabicParenR"/>
            </a:pPr>
            <a:r>
              <a:rPr lang="fa-IR" sz="2000" b="1" dirty="0"/>
              <a:t>توجه به بهبود مستمر</a:t>
            </a:r>
            <a:r>
              <a:rPr lang="fa-IR" sz="2000" dirty="0"/>
              <a:t>: بهبود دائمي و پيوسته در محصولات و خدمات</a:t>
            </a:r>
            <a:r>
              <a:rPr lang="fa-IR" sz="2000" dirty="0" smtClean="0"/>
              <a:t>.</a:t>
            </a:r>
          </a:p>
          <a:p>
            <a:pPr marL="457200" indent="-457200">
              <a:buAutoNum type="arabicParenR"/>
            </a:pPr>
            <a:r>
              <a:rPr lang="fa-IR" sz="2000" b="1" dirty="0"/>
              <a:t>بهبود كيفيت همه كارهايي كه سازمان انجام مي دهد</a:t>
            </a:r>
            <a:r>
              <a:rPr lang="fa-IR" sz="2000" dirty="0"/>
              <a:t>. اين مورد تنها براي محصول نهايي نيست و شامل شيوه </a:t>
            </a:r>
            <a:r>
              <a:rPr lang="fa-IR" sz="2000" dirty="0" smtClean="0"/>
              <a:t>هايي </a:t>
            </a:r>
            <a:r>
              <a:rPr lang="fa-IR" sz="2000" dirty="0"/>
              <a:t>كه سازمان كالا را تحويل مي دهد، سرعتي كه در رسيدگي به شكايات دارد و نوع برخورد و رعايت ادب در پاسخ </a:t>
            </a:r>
            <a:r>
              <a:rPr lang="fa-IR" sz="2000" dirty="0" smtClean="0"/>
              <a:t>گويي </a:t>
            </a:r>
            <a:r>
              <a:rPr lang="fa-IR" sz="2000" dirty="0"/>
              <a:t>به مشتري نيز مي شود</a:t>
            </a:r>
            <a:r>
              <a:rPr lang="fa-IR" sz="2000" dirty="0" smtClean="0"/>
              <a:t>.</a:t>
            </a:r>
          </a:p>
          <a:p>
            <a:pPr marL="0" indent="0">
              <a:buNone/>
            </a:pPr>
            <a:r>
              <a:rPr lang="fa-IR" sz="2000" b="1" dirty="0" smtClean="0"/>
              <a:t>4) سنجش </a:t>
            </a:r>
            <a:r>
              <a:rPr lang="fa-IR" sz="2000" b="1" dirty="0"/>
              <a:t>يا اندازه گيري هاي دقيق</a:t>
            </a:r>
            <a:r>
              <a:rPr lang="fa-IR" sz="2000" dirty="0"/>
              <a:t>: كنترل كيفيت كامل براي سنجش متغيرهاي عملكرد در فعاليت هاي سازمان </a:t>
            </a:r>
            <a:r>
              <a:rPr lang="fa-IR" sz="2000" dirty="0" smtClean="0"/>
              <a:t>از </a:t>
            </a:r>
            <a:r>
              <a:rPr lang="fa-IR" sz="2000" dirty="0"/>
              <a:t>روشهاي آماري استفاده مي كند و متغيرهاي عملكرد را با استانداردها مقايسه مي كند. 5- تفويض اختيار: در كنترل كيفيت كامل همه افراد بايد در فرآيند بهبود شركت كنند. در اجراي اين برنامه از تيم ها استفاده مي شود.</a:t>
            </a:r>
            <a:endParaRPr lang="fa-IR" sz="2000" dirty="0">
              <a:cs typeface="B Nazanin" pitchFamily="2" charset="-78"/>
            </a:endParaRPr>
          </a:p>
          <a:p>
            <a:pPr marL="0" indent="0">
              <a:buNone/>
            </a:pPr>
            <a:endParaRPr lang="fa-IR" sz="2000" dirty="0" smtClean="0"/>
          </a:p>
          <a:p>
            <a:pPr marL="0" indent="0">
              <a:buNone/>
            </a:pPr>
            <a:r>
              <a:rPr lang="fa-IR" sz="2000" dirty="0" smtClean="0"/>
              <a:t>کاربرد </a:t>
            </a:r>
            <a:r>
              <a:rPr lang="en-US" sz="2000" dirty="0" err="1" smtClean="0"/>
              <a:t>TQM</a:t>
            </a:r>
            <a:r>
              <a:rPr lang="fa-IR" sz="2000" dirty="0" smtClean="0"/>
              <a:t>در رفتار سازمانی مورد توجه است زیرا اجرای این برنامه باعث می شود که کارمند در </a:t>
            </a:r>
            <a:endParaRPr lang="fa-IR" sz="2000" dirty="0"/>
          </a:p>
          <a:p>
            <a:pPr marL="0" indent="0">
              <a:buNone/>
            </a:pPr>
            <a:endParaRPr lang="fa-IR" sz="2000" dirty="0"/>
          </a:p>
          <a:p>
            <a:pPr marL="0" indent="0">
              <a:buNone/>
            </a:pPr>
            <a:endParaRPr lang="fa-IR" sz="2000" dirty="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8</a:t>
            </a:fld>
            <a:endParaRPr lang="en-US" dirty="0"/>
          </a:p>
        </p:txBody>
      </p:sp>
    </p:spTree>
    <p:extLst>
      <p:ext uri="{BB962C8B-B14F-4D97-AF65-F5344CB8AC3E}">
        <p14:creationId xmlns:p14="http://schemas.microsoft.com/office/powerpoint/2010/main" val="28026965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9: ارتباطات</a:t>
            </a:r>
          </a:p>
        </p:txBody>
      </p:sp>
      <p:sp>
        <p:nvSpPr>
          <p:cNvPr id="5" name="Text Placeholder 4"/>
          <p:cNvSpPr>
            <a:spLocks noGrp="1"/>
          </p:cNvSpPr>
          <p:nvPr>
            <p:ph type="body" sz="quarter" idx="18"/>
          </p:nvPr>
        </p:nvSpPr>
        <p:spPr>
          <a:xfrm>
            <a:off x="251718" y="1556792"/>
            <a:ext cx="8640762" cy="5072608"/>
          </a:xfrm>
        </p:spPr>
        <p:txBody>
          <a:bodyPr/>
          <a:lstStyle/>
          <a:p>
            <a:pPr marL="0" indent="0">
              <a:buNone/>
            </a:pPr>
            <a:r>
              <a:rPr lang="fa-IR" sz="2100" dirty="0"/>
              <a:t>ارتباطات ضعيف منبع تضاد و تعارض است. ارتباطات 70 % زمان بيداري را شامل ميشود. وجود گروه وابسته به </a:t>
            </a:r>
            <a:r>
              <a:rPr lang="fa-IR" sz="2100" dirty="0" smtClean="0"/>
              <a:t>ارتباطات </a:t>
            </a:r>
            <a:r>
              <a:rPr lang="fa-IR" sz="2100" dirty="0"/>
              <a:t>است يعني انتقال مقصود بين اعضاء و درك آن</a:t>
            </a:r>
            <a:r>
              <a:rPr lang="fa-IR" sz="2100" dirty="0" smtClean="0"/>
              <a:t>.</a:t>
            </a:r>
          </a:p>
          <a:p>
            <a:pPr marL="0" indent="0">
              <a:buNone/>
            </a:pPr>
            <a:r>
              <a:rPr lang="fa-IR" sz="2100" b="1" dirty="0">
                <a:solidFill>
                  <a:srgbClr val="FF3399"/>
                </a:solidFill>
              </a:rPr>
              <a:t>ارتباطات كامل</a:t>
            </a:r>
            <a:r>
              <a:rPr lang="fa-IR" sz="2100" b="1" dirty="0"/>
              <a:t>: </a:t>
            </a:r>
            <a:r>
              <a:rPr lang="fa-IR" sz="2100" dirty="0"/>
              <a:t>باعث ايجاد تصويري در ذهن گيرنده مي شود مانند تصوير فرستنده كه اين مفهوم در دوران </a:t>
            </a:r>
            <a:r>
              <a:rPr lang="fa-IR" sz="2100" dirty="0" smtClean="0"/>
              <a:t>شيرخوارگي </a:t>
            </a:r>
            <a:r>
              <a:rPr lang="fa-IR" sz="2100" dirty="0"/>
              <a:t>بسر ميبرد و در عمل وجود ندارد</a:t>
            </a:r>
            <a:r>
              <a:rPr lang="fa-IR" sz="2100" dirty="0" smtClean="0"/>
              <a:t>.</a:t>
            </a:r>
          </a:p>
          <a:p>
            <a:pPr marL="0" indent="0">
              <a:buNone/>
            </a:pPr>
            <a:r>
              <a:rPr lang="fa-IR" sz="2100" b="1" dirty="0" smtClean="0">
                <a:solidFill>
                  <a:srgbClr val="FF0000"/>
                </a:solidFill>
              </a:rPr>
              <a:t>نقش ارتباطات:</a:t>
            </a:r>
          </a:p>
          <a:p>
            <a:pPr marL="0" indent="0">
              <a:buNone/>
            </a:pPr>
            <a:r>
              <a:rPr lang="fa-IR" sz="2100" dirty="0"/>
              <a:t>چهار نقش عمده: </a:t>
            </a:r>
            <a:r>
              <a:rPr lang="fa-IR" sz="2100" dirty="0">
                <a:solidFill>
                  <a:srgbClr val="FF3399"/>
                </a:solidFill>
              </a:rPr>
              <a:t>كنترل، ايجاد انگيزه، ابراز احساسات، اطلاعات </a:t>
            </a:r>
            <a:r>
              <a:rPr lang="fa-IR" sz="2100" dirty="0"/>
              <a:t>را در سازمان و </a:t>
            </a:r>
            <a:r>
              <a:rPr lang="fa-IR" sz="2100" dirty="0" smtClean="0"/>
              <a:t>گروه </a:t>
            </a:r>
            <a:r>
              <a:rPr lang="fa-IR" sz="2100" dirty="0"/>
              <a:t>ايفا ميكند</a:t>
            </a:r>
            <a:r>
              <a:rPr lang="fa-IR" sz="2100" dirty="0" smtClean="0"/>
              <a:t>.</a:t>
            </a:r>
          </a:p>
          <a:p>
            <a:pPr marL="0" indent="0">
              <a:buNone/>
            </a:pPr>
            <a:r>
              <a:rPr lang="fa-IR" sz="2100" b="1" dirty="0">
                <a:solidFill>
                  <a:srgbClr val="FF3399"/>
                </a:solidFill>
              </a:rPr>
              <a:t>كنترل </a:t>
            </a:r>
            <a:r>
              <a:rPr lang="fa-IR" sz="2100" dirty="0"/>
              <a:t>: بوسيله دستورالعملها، مراتب اختيارات يا رهنمودهاي رسمي و يا رفتارهاي غيررسمي (مسخره كردن</a:t>
            </a:r>
            <a:r>
              <a:rPr lang="fa-IR" sz="2100" dirty="0" smtClean="0"/>
              <a:t>) </a:t>
            </a:r>
            <a:r>
              <a:rPr lang="fa-IR" sz="2100" dirty="0"/>
              <a:t>ميتوان رفتار اعضاء را كنترل كرد</a:t>
            </a:r>
            <a:r>
              <a:rPr lang="fa-IR" sz="2100" dirty="0" smtClean="0"/>
              <a:t>.</a:t>
            </a:r>
          </a:p>
          <a:p>
            <a:pPr marL="0" indent="0">
              <a:buNone/>
            </a:pPr>
            <a:r>
              <a:rPr lang="fa-IR" sz="2100" b="1" dirty="0">
                <a:solidFill>
                  <a:srgbClr val="FF3399"/>
                </a:solidFill>
              </a:rPr>
              <a:t>انگيزش: </a:t>
            </a:r>
            <a:r>
              <a:rPr lang="fa-IR" sz="2100" dirty="0"/>
              <a:t>پاداش، تعيين هدفهاي ويژه، بازخورد نتيجه، تقويت رفتارهاي مطلوب موجب تقويت انگيزش ميشود</a:t>
            </a:r>
            <a:r>
              <a:rPr lang="fa-IR" sz="2100" dirty="0" smtClean="0"/>
              <a:t>.</a:t>
            </a:r>
          </a:p>
          <a:p>
            <a:pPr marL="0" indent="0">
              <a:buNone/>
            </a:pPr>
            <a:r>
              <a:rPr lang="fa-IR" sz="2100" b="1" dirty="0">
                <a:solidFill>
                  <a:srgbClr val="FF3399"/>
                </a:solidFill>
              </a:rPr>
              <a:t>احساسات</a:t>
            </a:r>
            <a:r>
              <a:rPr lang="fa-IR" sz="2100" b="1" dirty="0"/>
              <a:t>: </a:t>
            </a:r>
            <a:r>
              <a:rPr lang="fa-IR" sz="2100" dirty="0"/>
              <a:t>ارتباطاتي كه درون گروه صورت ميگيرديكي از ابزار اصلي است كه افراد بدان وسيله انواع </a:t>
            </a:r>
            <a:r>
              <a:rPr lang="fa-IR" sz="2100" dirty="0" smtClean="0"/>
              <a:t>احساسات </a:t>
            </a:r>
            <a:r>
              <a:rPr lang="fa-IR" sz="2100" dirty="0"/>
              <a:t>خود را ابربز مي كند</a:t>
            </a:r>
            <a:r>
              <a:rPr lang="fa-IR" sz="2100" dirty="0" smtClean="0"/>
              <a:t>.</a:t>
            </a:r>
          </a:p>
          <a:p>
            <a:pPr marL="0" indent="0">
              <a:buNone/>
            </a:pPr>
            <a:r>
              <a:rPr lang="fa-IR" sz="2100" b="1" dirty="0">
                <a:solidFill>
                  <a:srgbClr val="FF3399"/>
                </a:solidFill>
              </a:rPr>
              <a:t>تصميم گيري (اطلاعات): </a:t>
            </a:r>
            <a:r>
              <a:rPr lang="fa-IR" sz="2100" dirty="0"/>
              <a:t>از طريق سيستم ارتباطات اطلاعات براي تصميم گيري در اختيار افراد قرار ميگيرد</a:t>
            </a:r>
            <a:r>
              <a:rPr lang="fa-IR" sz="2100" dirty="0" smtClean="0"/>
              <a:t>. </a:t>
            </a:r>
            <a:r>
              <a:rPr lang="fa-IR" sz="2100" dirty="0"/>
              <a:t>تمام اين بخشها از نظر اهميت يكسال ميباشند</a:t>
            </a:r>
            <a:r>
              <a:rPr lang="fa-IR" sz="2100" dirty="0" smtClean="0"/>
              <a:t>.</a:t>
            </a:r>
          </a:p>
          <a:p>
            <a:pPr marL="0" indent="0">
              <a:buNone/>
            </a:pPr>
            <a:endParaRPr lang="fa-IR" sz="21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80</a:t>
            </a:fld>
            <a:endParaRPr lang="en-US" dirty="0"/>
          </a:p>
        </p:txBody>
      </p:sp>
    </p:spTree>
    <p:extLst>
      <p:ext uri="{BB962C8B-B14F-4D97-AF65-F5344CB8AC3E}">
        <p14:creationId xmlns:p14="http://schemas.microsoft.com/office/powerpoint/2010/main" val="24617829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100" dirty="0"/>
              <a:t>در نتيجه براي عملكرد اثر بخش گروه بايد اعضاء را بگونه اي كنترل نمود به عملكرد بهتر تشويق كرد وسيله </a:t>
            </a:r>
            <a:r>
              <a:rPr lang="fa-IR" sz="2100" dirty="0" smtClean="0"/>
              <a:t>ابراز </a:t>
            </a:r>
            <a:r>
              <a:rPr lang="fa-IR" sz="2100" dirty="0"/>
              <a:t>احساسات بوجود آورد و سرانجام راه را انتخاب نمايند</a:t>
            </a:r>
            <a:r>
              <a:rPr lang="fa-IR" sz="2100" dirty="0" smtClean="0"/>
              <a:t>. </a:t>
            </a:r>
          </a:p>
          <a:p>
            <a:pPr marL="0" indent="0">
              <a:buNone/>
            </a:pPr>
            <a:r>
              <a:rPr lang="fa-IR" sz="2100" b="1" dirty="0">
                <a:solidFill>
                  <a:srgbClr val="FF0000"/>
                </a:solidFill>
              </a:rPr>
              <a:t>فرآيند </a:t>
            </a:r>
            <a:r>
              <a:rPr lang="fa-IR" sz="2100" b="1" dirty="0" smtClean="0">
                <a:solidFill>
                  <a:srgbClr val="FF0000"/>
                </a:solidFill>
              </a:rPr>
              <a:t>ارتباطات:</a:t>
            </a:r>
          </a:p>
          <a:p>
            <a:pPr marL="0" indent="0">
              <a:buNone/>
            </a:pPr>
            <a:r>
              <a:rPr lang="fa-IR" sz="2100" dirty="0"/>
              <a:t>قبل از هر ارتباطي پيام بايد ارسال گردد بايد از منبع پيام ارسال شود بعد به رمز درآيد بوسيله كانال ارتباطي به </a:t>
            </a:r>
            <a:r>
              <a:rPr lang="fa-IR" sz="2100" dirty="0" smtClean="0"/>
              <a:t>گيرنده </a:t>
            </a:r>
            <a:r>
              <a:rPr lang="fa-IR" sz="2100" dirty="0"/>
              <a:t>رسيده و آن را از رمز خارج كند الگوي فرآيند ارتباطات داراي 7 بخش ميباشد</a:t>
            </a:r>
            <a:r>
              <a:rPr lang="fa-IR" sz="2100" dirty="0" smtClean="0"/>
              <a:t>. 1_ </a:t>
            </a:r>
            <a:r>
              <a:rPr lang="fa-IR" sz="2100" dirty="0"/>
              <a:t>منبع ارتباطات 2- به رمز درآمدن پيام 3- پيام 4- كانال 5- از رمز خارج كردن پيام 6- گيرنده پيام 7- </a:t>
            </a:r>
            <a:r>
              <a:rPr lang="fa-IR" sz="2100" dirty="0" smtClean="0"/>
              <a:t>بازخور</a:t>
            </a:r>
          </a:p>
          <a:p>
            <a:pPr marL="0" indent="0">
              <a:buNone/>
            </a:pPr>
            <a:r>
              <a:rPr lang="fa-IR" sz="2100" dirty="0"/>
              <a:t>منبع پيام از طريق به رمز درآوردن يك فكر يا انديشه بوجود مي آيد. پيام يك محصول فيزيكي واقعي است كه در </a:t>
            </a:r>
            <a:r>
              <a:rPr lang="fa-IR" sz="2100" dirty="0" smtClean="0"/>
              <a:t>سايه </a:t>
            </a:r>
            <a:r>
              <a:rPr lang="fa-IR" sz="2100" dirty="0"/>
              <a:t>به رمز درآمدن منبع پيام بوجود مي آيد. پيام مانند حرف زدن، نوشتن، كانال وسيله اي است كه پيام از آن عبور </a:t>
            </a:r>
            <a:r>
              <a:rPr lang="fa-IR" sz="2100" dirty="0" smtClean="0"/>
              <a:t>ميكند </a:t>
            </a:r>
            <a:r>
              <a:rPr lang="fa-IR" sz="2100" dirty="0"/>
              <a:t>و بايد رسمي بودن يا غير رسمي بودن آن را تعيين كنيم</a:t>
            </a:r>
            <a:r>
              <a:rPr lang="fa-IR" sz="2100" dirty="0" smtClean="0"/>
              <a:t>.</a:t>
            </a:r>
          </a:p>
          <a:p>
            <a:pPr marL="0" indent="0">
              <a:buNone/>
            </a:pPr>
            <a:r>
              <a:rPr lang="fa-IR" sz="2100" dirty="0"/>
              <a:t>سازمان كانالهاي رسمي را تعيين ميكند (زنجيره ارتباطات و سلسله مراتب اداري) پيامهاي شخصي يا اجتماعي </a:t>
            </a:r>
            <a:r>
              <a:rPr lang="fa-IR" sz="2100" dirty="0" smtClean="0"/>
              <a:t>از </a:t>
            </a:r>
            <a:r>
              <a:rPr lang="fa-IR" sz="2100" dirty="0"/>
              <a:t>كانالهاي غيررسمي ميگذرد بايد پيام به شكل قابل فهم براي گيرنده شود و بعد به گيرنده انتقال يابد. بازخور </a:t>
            </a:r>
            <a:r>
              <a:rPr lang="fa-IR" sz="2100" dirty="0" smtClean="0"/>
              <a:t>يعني </a:t>
            </a:r>
            <a:r>
              <a:rPr lang="fa-IR" sz="2100" dirty="0"/>
              <a:t>كنترل ميزان موفقيت در ارسال پيام (آيا درك شده است يا خير</a:t>
            </a:r>
            <a:r>
              <a:rPr lang="fa-IR" sz="2100" dirty="0" smtClean="0"/>
              <a:t>).</a:t>
            </a:r>
          </a:p>
          <a:p>
            <a:pPr marL="0" indent="0">
              <a:buNone/>
            </a:pPr>
            <a:r>
              <a:rPr lang="fa-IR" sz="2100" b="1" dirty="0" smtClean="0">
                <a:solidFill>
                  <a:srgbClr val="FF0000"/>
                </a:solidFill>
              </a:rPr>
              <a:t>مسیر ارتباطات:</a:t>
            </a:r>
          </a:p>
          <a:p>
            <a:pPr marL="0" indent="0">
              <a:buNone/>
            </a:pPr>
            <a:r>
              <a:rPr lang="fa-IR" sz="2100" b="1" dirty="0" smtClean="0">
                <a:solidFill>
                  <a:srgbClr val="FF0000"/>
                </a:solidFill>
              </a:rPr>
              <a:t>افقی ، روبه بالا و رو به پایین.</a:t>
            </a:r>
            <a:endParaRPr lang="fa-IR" sz="2100" b="1"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81</a:t>
            </a:fld>
            <a:endParaRPr lang="en-US" dirty="0"/>
          </a:p>
        </p:txBody>
      </p:sp>
    </p:spTree>
    <p:extLst>
      <p:ext uri="{BB962C8B-B14F-4D97-AF65-F5344CB8AC3E}">
        <p14:creationId xmlns:p14="http://schemas.microsoft.com/office/powerpoint/2010/main" val="3144606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a:xfrm>
            <a:off x="251718" y="1447800"/>
            <a:ext cx="8640762" cy="5105400"/>
          </a:xfrm>
        </p:spPr>
        <p:txBody>
          <a:bodyPr/>
          <a:lstStyle/>
          <a:p>
            <a:pPr marL="0" indent="0">
              <a:buNone/>
            </a:pPr>
            <a:r>
              <a:rPr lang="fa-IR" sz="2000" b="1" dirty="0">
                <a:solidFill>
                  <a:srgbClr val="FF0000"/>
                </a:solidFill>
              </a:rPr>
              <a:t>مسير عمومي رو به پايين</a:t>
            </a:r>
            <a:r>
              <a:rPr lang="fa-IR" sz="2000" b="1" dirty="0" smtClean="0">
                <a:solidFill>
                  <a:srgbClr val="FF0000"/>
                </a:solidFill>
              </a:rPr>
              <a:t>:</a:t>
            </a:r>
          </a:p>
          <a:p>
            <a:pPr marL="0" indent="0">
              <a:buNone/>
            </a:pPr>
            <a:r>
              <a:rPr lang="fa-IR" sz="2000" dirty="0"/>
              <a:t>ارتباطات از يك سطح به سطح پائين تر مدير بازيردستان بايد شفاهي و رو در رو باشد</a:t>
            </a:r>
            <a:r>
              <a:rPr lang="fa-IR" sz="2000" dirty="0" smtClean="0"/>
              <a:t>.</a:t>
            </a:r>
          </a:p>
          <a:p>
            <a:pPr marL="0" indent="0">
              <a:buNone/>
            </a:pPr>
            <a:r>
              <a:rPr lang="fa-IR" sz="2000" b="1" dirty="0">
                <a:solidFill>
                  <a:srgbClr val="FF0000"/>
                </a:solidFill>
              </a:rPr>
              <a:t>مسير رو به بالا</a:t>
            </a:r>
            <a:r>
              <a:rPr lang="fa-IR" sz="2000" b="1" dirty="0" smtClean="0">
                <a:solidFill>
                  <a:srgbClr val="FF0000"/>
                </a:solidFill>
              </a:rPr>
              <a:t>:</a:t>
            </a:r>
          </a:p>
          <a:p>
            <a:pPr marL="0" indent="0">
              <a:buNone/>
            </a:pPr>
            <a:r>
              <a:rPr lang="fa-IR" sz="2000" dirty="0"/>
              <a:t>بازخور عمليات، آگاهي مدير از نتيجه باعث آگاهي مدير از نوع احساسات كاركنان و نظرات آنها نيز ميشود. </a:t>
            </a:r>
            <a:r>
              <a:rPr lang="fa-IR" sz="2000" dirty="0" smtClean="0"/>
              <a:t>مانند </a:t>
            </a:r>
            <a:r>
              <a:rPr lang="fa-IR" sz="2000" dirty="0"/>
              <a:t>شكايتها، نشستهاي غير </a:t>
            </a:r>
            <a:r>
              <a:rPr lang="fa-IR" sz="2000" dirty="0" smtClean="0"/>
              <a:t>رسمي.</a:t>
            </a:r>
          </a:p>
          <a:p>
            <a:pPr marL="0" indent="0">
              <a:buNone/>
            </a:pPr>
            <a:r>
              <a:rPr lang="fa-IR" sz="2000" b="1" dirty="0">
                <a:solidFill>
                  <a:srgbClr val="FF0000"/>
                </a:solidFill>
              </a:rPr>
              <a:t>ارتباطات در سطح افقي</a:t>
            </a:r>
            <a:r>
              <a:rPr lang="fa-IR" sz="2000" b="1" dirty="0" smtClean="0">
                <a:solidFill>
                  <a:srgbClr val="FF0000"/>
                </a:solidFill>
              </a:rPr>
              <a:t>:</a:t>
            </a:r>
          </a:p>
          <a:p>
            <a:pPr marL="0" indent="0">
              <a:buNone/>
            </a:pPr>
            <a:r>
              <a:rPr lang="fa-IR" sz="2000" dirty="0" smtClean="0"/>
              <a:t> </a:t>
            </a:r>
            <a:r>
              <a:rPr lang="fa-IR" sz="2000" dirty="0"/>
              <a:t>ارتباطات بين اعضاء گروهي كه در يك سطح هستند جهت صرفه جويي در وقت </a:t>
            </a:r>
            <a:r>
              <a:rPr lang="fa-IR" sz="2000" dirty="0" smtClean="0"/>
              <a:t>و </a:t>
            </a:r>
            <a:r>
              <a:rPr lang="fa-IR" sz="2000" dirty="0"/>
              <a:t>تسهيل ارتباطات لازم است، غالباً غيررسمي است، ازنظر مدير ميتواند خوب يا بد باشد اگر كانالهاي ارتباطات </a:t>
            </a:r>
            <a:r>
              <a:rPr lang="fa-IR" sz="2000" dirty="0" smtClean="0"/>
              <a:t>رسمي </a:t>
            </a:r>
            <a:r>
              <a:rPr lang="fa-IR" sz="2000" dirty="0"/>
              <a:t>نقض شود ارتباطات افقي زيان بار است</a:t>
            </a:r>
            <a:r>
              <a:rPr lang="fa-IR" sz="2000" dirty="0" smtClean="0"/>
              <a:t>.</a:t>
            </a:r>
          </a:p>
          <a:p>
            <a:pPr marL="0" indent="0">
              <a:buNone/>
            </a:pPr>
            <a:r>
              <a:rPr lang="fa-IR" sz="2000" b="1" dirty="0">
                <a:solidFill>
                  <a:srgbClr val="FF0000"/>
                </a:solidFill>
              </a:rPr>
              <a:t>راههاي شناخته شده در ايجاد </a:t>
            </a:r>
            <a:r>
              <a:rPr lang="fa-IR" sz="2000" b="1" dirty="0" smtClean="0">
                <a:solidFill>
                  <a:srgbClr val="FF0000"/>
                </a:solidFill>
              </a:rPr>
              <a:t>ارتباط:</a:t>
            </a:r>
          </a:p>
          <a:p>
            <a:pPr marL="457200" indent="-457200">
              <a:buAutoNum type="arabicParenR"/>
            </a:pPr>
            <a:r>
              <a:rPr lang="fa-IR" sz="2000" dirty="0" smtClean="0"/>
              <a:t>کتبی  2) گفتاری  3) غیر گفتاری</a:t>
            </a:r>
          </a:p>
          <a:p>
            <a:pPr marL="0" indent="0">
              <a:buNone/>
            </a:pPr>
            <a:endParaRPr lang="fa-IR" sz="2000" dirty="0" smtClean="0"/>
          </a:p>
          <a:p>
            <a:pPr marL="0" indent="0">
              <a:buNone/>
            </a:pPr>
            <a:r>
              <a:rPr lang="fa-IR" sz="2000" b="1" dirty="0" smtClean="0">
                <a:solidFill>
                  <a:srgbClr val="FF3399"/>
                </a:solidFill>
              </a:rPr>
              <a:t>گفتاري</a:t>
            </a:r>
            <a:r>
              <a:rPr lang="fa-IR" sz="2000" b="1" dirty="0" smtClean="0"/>
              <a:t>: </a:t>
            </a:r>
            <a:r>
              <a:rPr lang="fa-IR" sz="2000" dirty="0"/>
              <a:t>گفتاري مانند بحثها و شايعات، هوچي گري، داراي سرعت در انتقال و ارائه بازخور سريع هستند </a:t>
            </a:r>
            <a:r>
              <a:rPr lang="fa-IR" sz="2000" dirty="0" smtClean="0"/>
              <a:t>اما </a:t>
            </a:r>
            <a:r>
              <a:rPr lang="fa-IR" sz="2000" dirty="0"/>
              <a:t>عيب اصلي آن است كه از هر چند نفر بيشتر كه عبور كنند احتمال تحريفشان بيشتر است</a:t>
            </a:r>
            <a:r>
              <a:rPr lang="fa-IR" sz="2000" dirty="0" smtClean="0"/>
              <a:t>.</a:t>
            </a:r>
          </a:p>
        </p:txBody>
      </p:sp>
      <p:sp>
        <p:nvSpPr>
          <p:cNvPr id="6" name="Slide Number Placeholder 5"/>
          <p:cNvSpPr>
            <a:spLocks noGrp="1"/>
          </p:cNvSpPr>
          <p:nvPr>
            <p:ph type="sldNum" sz="quarter" idx="16"/>
          </p:nvPr>
        </p:nvSpPr>
        <p:spPr/>
        <p:txBody>
          <a:bodyPr/>
          <a:lstStyle/>
          <a:p>
            <a:fld id="{D022A6DD-1C55-46BB-9D13-6EE9CF3BE74F}" type="slidenum">
              <a:rPr lang="en-US" smtClean="0"/>
              <a:pPr/>
              <a:t>82</a:t>
            </a:fld>
            <a:endParaRPr lang="en-US" dirty="0"/>
          </a:p>
        </p:txBody>
      </p:sp>
    </p:spTree>
    <p:extLst>
      <p:ext uri="{BB962C8B-B14F-4D97-AF65-F5344CB8AC3E}">
        <p14:creationId xmlns:p14="http://schemas.microsoft.com/office/powerpoint/2010/main" val="35074038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p:txBody>
          <a:bodyPr/>
          <a:lstStyle/>
          <a:p>
            <a:pPr marL="0" indent="0">
              <a:buNone/>
            </a:pPr>
            <a:r>
              <a:rPr lang="fa-IR" sz="2000" b="1" dirty="0">
                <a:solidFill>
                  <a:srgbClr val="FF3399"/>
                </a:solidFill>
              </a:rPr>
              <a:t>نوشتاري</a:t>
            </a:r>
            <a:r>
              <a:rPr lang="fa-IR" sz="2000" b="1" dirty="0"/>
              <a:t>: </a:t>
            </a:r>
            <a:r>
              <a:rPr lang="fa-IR" sz="2000" dirty="0"/>
              <a:t>نامه ها، بخشنامه ها و... مدركي از پيام نزد دهنده و گيرنده وجود دارد و قابل استناد است در مورد </a:t>
            </a:r>
            <a:r>
              <a:rPr lang="fa-IR" sz="2000" dirty="0" smtClean="0"/>
              <a:t>پيامهاي </a:t>
            </a:r>
            <a:r>
              <a:rPr lang="fa-IR" sz="2000" dirty="0"/>
              <a:t>بلند و پيچيده اين موضوع اهميت بيشتري دارد و نيز دقت در اين پيامها بيشتر است در نتيجه منطقي تر و </a:t>
            </a:r>
            <a:r>
              <a:rPr lang="fa-IR" sz="2000" dirty="0" smtClean="0"/>
              <a:t>رساتر </a:t>
            </a:r>
            <a:r>
              <a:rPr lang="fa-IR" sz="2000" dirty="0"/>
              <a:t>ميباشند</a:t>
            </a:r>
            <a:r>
              <a:rPr lang="fa-IR" sz="2000" dirty="0" smtClean="0"/>
              <a:t>. </a:t>
            </a:r>
            <a:r>
              <a:rPr lang="fa-IR" sz="2000" dirty="0"/>
              <a:t>اما وقت گير و كندتر ميباشند و عيب ديگر عدم بازخورد ميباشد و نيز باعث عدم اطمينان از تفسير مشابه آنچه </a:t>
            </a:r>
            <a:r>
              <a:rPr lang="fa-IR" sz="2000" dirty="0" smtClean="0"/>
              <a:t>مدنظر </a:t>
            </a:r>
            <a:r>
              <a:rPr lang="fa-IR" sz="2000" dirty="0"/>
              <a:t>فرستنده بوده ميشود</a:t>
            </a:r>
            <a:r>
              <a:rPr lang="fa-IR" sz="2000" dirty="0" smtClean="0"/>
              <a:t>. </a:t>
            </a:r>
          </a:p>
          <a:p>
            <a:pPr marL="0" indent="0">
              <a:buNone/>
            </a:pPr>
            <a:r>
              <a:rPr lang="fa-IR" sz="2000" b="1" dirty="0" smtClean="0">
                <a:solidFill>
                  <a:srgbClr val="FF0000"/>
                </a:solidFill>
              </a:rPr>
              <a:t>نکته</a:t>
            </a:r>
            <a:r>
              <a:rPr lang="fa-IR" sz="2000" b="1" dirty="0" smtClean="0"/>
              <a:t> : </a:t>
            </a:r>
            <a:r>
              <a:rPr lang="fa-IR" sz="2000" dirty="0" smtClean="0"/>
              <a:t>پيامهاي </a:t>
            </a:r>
            <a:r>
              <a:rPr lang="fa-IR" sz="2000" dirty="0"/>
              <a:t>نه چندان روشن: ارتباطات غيرگفتاري، بخش مهمي از ارتباطات ميباشد ميتوان همراه گفتار باشد </a:t>
            </a:r>
            <a:r>
              <a:rPr lang="fa-IR" sz="2000" dirty="0" smtClean="0"/>
              <a:t>يا </a:t>
            </a:r>
            <a:r>
              <a:rPr lang="fa-IR" sz="2000" dirty="0"/>
              <a:t>ميتواند جدا از آن باشد مانند اشاره، اخم، لبخند، حركات اعضاء و اندام بدن</a:t>
            </a:r>
            <a:r>
              <a:rPr lang="fa-IR" sz="2000" dirty="0" smtClean="0"/>
              <a:t>.</a:t>
            </a:r>
          </a:p>
          <a:p>
            <a:pPr marL="0" indent="0">
              <a:buNone/>
            </a:pPr>
            <a:r>
              <a:rPr lang="fa-IR" sz="2000" b="1" dirty="0" smtClean="0">
                <a:solidFill>
                  <a:srgbClr val="FF0000"/>
                </a:solidFill>
              </a:rPr>
              <a:t>نکته 2</a:t>
            </a:r>
            <a:r>
              <a:rPr lang="fa-IR" sz="2000" b="1" dirty="0" smtClean="0"/>
              <a:t>: </a:t>
            </a:r>
            <a:r>
              <a:rPr lang="fa-IR" sz="2000" dirty="0" smtClean="0"/>
              <a:t>ايجاد </a:t>
            </a:r>
            <a:r>
              <a:rPr lang="fa-IR" sz="2000" dirty="0"/>
              <a:t>اشاره: هنگامي كه با گفتار در آميخته ميگردد پيام كاملتري ميگردد. زبان عمل بسي گويا تر از </a:t>
            </a:r>
            <a:r>
              <a:rPr lang="fa-IR" sz="2000" dirty="0" smtClean="0"/>
              <a:t>گفتار </a:t>
            </a:r>
            <a:r>
              <a:rPr lang="fa-IR" sz="2000" dirty="0"/>
              <a:t>است</a:t>
            </a:r>
            <a:r>
              <a:rPr lang="fa-IR" sz="2000" dirty="0" smtClean="0"/>
              <a:t>.</a:t>
            </a:r>
          </a:p>
          <a:p>
            <a:pPr marL="0" indent="0">
              <a:buNone/>
            </a:pPr>
            <a:r>
              <a:rPr lang="fa-IR" sz="2000" b="1" dirty="0">
                <a:solidFill>
                  <a:srgbClr val="FF0000"/>
                </a:solidFill>
              </a:rPr>
              <a:t>شبكه هاي ارتباطي: </a:t>
            </a:r>
            <a:r>
              <a:rPr lang="fa-IR" sz="2000" dirty="0">
                <a:solidFill>
                  <a:srgbClr val="FF0000"/>
                </a:solidFill>
              </a:rPr>
              <a:t>گروه هاي چند نفره باعث ايجاد كانالهاي ارتباطي با مسير بحراني ميشوند.</a:t>
            </a:r>
            <a:endParaRPr lang="fa-IR" sz="2000" dirty="0" smtClean="0">
              <a:solidFill>
                <a:srgbClr val="FF0000"/>
              </a:solidFill>
            </a:endParaRPr>
          </a:p>
          <a:p>
            <a:pPr marL="0" indent="0">
              <a:buNone/>
            </a:pPr>
            <a:r>
              <a:rPr lang="fa-IR" sz="2000" dirty="0"/>
              <a:t>گروههاي كوچك و رسمي: بيشتر در آزمايشگاهها امتحان شده است عبارتند از</a:t>
            </a:r>
            <a:r>
              <a:rPr lang="fa-IR" sz="2000" dirty="0" smtClean="0">
                <a:solidFill>
                  <a:srgbClr val="FF3399"/>
                </a:solidFill>
              </a:rPr>
              <a:t>: چرخی، زنجیره ای و فراگیر</a:t>
            </a:r>
          </a:p>
          <a:p>
            <a:pPr marL="0" indent="0">
              <a:buNone/>
            </a:pPr>
            <a:r>
              <a:rPr lang="fa-IR" sz="2000" dirty="0"/>
              <a:t>زنجيره اي: يك زنجيره فرماندهي </a:t>
            </a:r>
            <a:r>
              <a:rPr lang="fa-IR" sz="2000" dirty="0" smtClean="0"/>
              <a:t>رسمي</a:t>
            </a:r>
          </a:p>
          <a:p>
            <a:pPr marL="0" indent="0">
              <a:buNone/>
            </a:pPr>
            <a:r>
              <a:rPr lang="fa-IR" sz="2000" dirty="0"/>
              <a:t>چرخي: رهبر كانون ارتباطات است – موجب ظهور رهبر ميگردد</a:t>
            </a:r>
            <a:r>
              <a:rPr lang="fa-IR" sz="2000" dirty="0" smtClean="0"/>
              <a:t>. </a:t>
            </a:r>
          </a:p>
          <a:p>
            <a:pPr marL="0" indent="0">
              <a:buNone/>
            </a:pPr>
            <a:r>
              <a:rPr lang="fa-IR" sz="2000" dirty="0"/>
              <a:t>فراگير (شبكه اي) اعضاء همه درگير هستند بصورت آزادانه (گروههاي ضربت، گروههاي خاص</a:t>
            </a:r>
            <a:r>
              <a:rPr lang="fa-IR" sz="2000" dirty="0" smtClean="0"/>
              <a:t>).</a:t>
            </a:r>
            <a:endParaRPr lang="fa-IR" sz="20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83</a:t>
            </a:fld>
            <a:endParaRPr lang="en-US" dirty="0"/>
          </a:p>
        </p:txBody>
      </p:sp>
    </p:spTree>
    <p:extLst>
      <p:ext uri="{BB962C8B-B14F-4D97-AF65-F5344CB8AC3E}">
        <p14:creationId xmlns:p14="http://schemas.microsoft.com/office/powerpoint/2010/main" val="25250891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a:xfrm>
            <a:off x="251718" y="1447800"/>
            <a:ext cx="8640762" cy="5105400"/>
          </a:xfrm>
        </p:spPr>
        <p:txBody>
          <a:bodyPr/>
          <a:lstStyle/>
          <a:p>
            <a:pPr marL="0" indent="0">
              <a:buNone/>
            </a:pPr>
            <a:r>
              <a:rPr lang="fa-IR" sz="2200" dirty="0"/>
              <a:t>اثربخشي به هدف گروه بستگي دارد. مثلاً سرعت بيشتر استفاده از شبكه اي و يا </a:t>
            </a:r>
            <a:r>
              <a:rPr lang="fa-IR" sz="2200" dirty="0" smtClean="0"/>
              <a:t>چرخي </a:t>
            </a:r>
            <a:r>
              <a:rPr lang="fa-IR" sz="2200" dirty="0"/>
              <a:t>صحت پيام زنجيره اي يا چرخي- رضايت شغلي: شبكه اي بهترين و چرخي </a:t>
            </a:r>
            <a:r>
              <a:rPr lang="fa-IR" sz="2200" dirty="0" smtClean="0"/>
              <a:t>برترين است.</a:t>
            </a:r>
          </a:p>
          <a:p>
            <a:pPr marL="0" indent="0">
              <a:buNone/>
            </a:pPr>
            <a:r>
              <a:rPr lang="fa-IR" sz="2200" b="1" dirty="0">
                <a:solidFill>
                  <a:srgbClr val="FF0000"/>
                </a:solidFill>
              </a:rPr>
              <a:t>شبكه ارتباطي در گروههاي غير رسمي</a:t>
            </a:r>
            <a:r>
              <a:rPr lang="fa-IR" sz="2200" b="1" dirty="0"/>
              <a:t>: </a:t>
            </a:r>
            <a:r>
              <a:rPr lang="fa-IR" sz="2200" dirty="0"/>
              <a:t>شايعه پراكني – اگر اطلاعات منافع عمومي در برداشته باشد تنها </a:t>
            </a:r>
            <a:r>
              <a:rPr lang="fa-IR" sz="2200" dirty="0" smtClean="0"/>
              <a:t>بين </a:t>
            </a:r>
            <a:r>
              <a:rPr lang="fa-IR" sz="2200" dirty="0"/>
              <a:t>گروههاي وظيفه اي مبادله ميشود – هميشه يك گروه خاص نقش اطلاع دهنده را ايفا نميكند</a:t>
            </a:r>
            <a:r>
              <a:rPr lang="fa-IR" sz="2200" dirty="0" smtClean="0"/>
              <a:t>. </a:t>
            </a:r>
            <a:r>
              <a:rPr lang="fa-IR" sz="2200" dirty="0"/>
              <a:t>حدود 75 % شايعات درست است. در زماني كه افراد ميخواهند نسبت به موقعيت مهمي واكنش نشان دهند شايعه </a:t>
            </a:r>
            <a:r>
              <a:rPr lang="fa-IR" sz="2200" dirty="0" smtClean="0"/>
              <a:t>ايجاد </a:t>
            </a:r>
            <a:r>
              <a:rPr lang="fa-IR" sz="2200" dirty="0"/>
              <a:t>ميشود و تا زماني دوام مي يابد كه انتظارات موجب ايجاد آن تامين </a:t>
            </a:r>
            <a:r>
              <a:rPr lang="fa-IR" sz="2200" dirty="0" smtClean="0"/>
              <a:t>گردد</a:t>
            </a:r>
            <a:r>
              <a:rPr lang="fa-IR" sz="2200" dirty="0"/>
              <a:t> </a:t>
            </a:r>
            <a:r>
              <a:rPr lang="fa-IR" sz="2200" dirty="0" smtClean="0"/>
              <a:t>– براي مديران، </a:t>
            </a:r>
            <a:r>
              <a:rPr lang="fa-IR" sz="2200" dirty="0"/>
              <a:t>ابهامات و مسائل مهم كاركنان را مشخص ميكند و در نتجه يك نوع صافي و يا بازخور نتيجه </a:t>
            </a:r>
            <a:r>
              <a:rPr lang="fa-IR" sz="2200" dirty="0" smtClean="0"/>
              <a:t>است. </a:t>
            </a:r>
            <a:r>
              <a:rPr lang="fa-IR" sz="2200" dirty="0"/>
              <a:t>ميتوان شايعه را تجزيه و تحليل كرد رفتار آينده سازمان را پيش بيني نمود</a:t>
            </a:r>
            <a:r>
              <a:rPr lang="fa-IR" sz="2200" dirty="0" smtClean="0"/>
              <a:t>.</a:t>
            </a:r>
          </a:p>
          <a:p>
            <a:pPr marL="0" indent="0">
              <a:buNone/>
            </a:pPr>
            <a:r>
              <a:rPr lang="fa-IR" sz="2200" b="1" dirty="0">
                <a:solidFill>
                  <a:srgbClr val="FF0000"/>
                </a:solidFill>
              </a:rPr>
              <a:t>موانعي كه بر سر راه ارتباطات اثر بخش قرا ردارد</a:t>
            </a:r>
            <a:r>
              <a:rPr lang="fa-IR" sz="2200" b="1" dirty="0" smtClean="0">
                <a:solidFill>
                  <a:srgbClr val="FF0000"/>
                </a:solidFill>
              </a:rPr>
              <a:t>:</a:t>
            </a:r>
          </a:p>
          <a:p>
            <a:pPr marL="457200" indent="-457200">
              <a:buFont typeface="+mj-lt"/>
              <a:buAutoNum type="arabicPeriod"/>
            </a:pPr>
            <a:r>
              <a:rPr lang="fa-IR" sz="2200" b="1" dirty="0">
                <a:solidFill>
                  <a:srgbClr val="FF3399"/>
                </a:solidFill>
              </a:rPr>
              <a:t>از صافي گذرانيدن اطلاعات</a:t>
            </a:r>
            <a:r>
              <a:rPr lang="fa-IR" sz="2200" b="1" dirty="0"/>
              <a:t>: </a:t>
            </a:r>
            <a:r>
              <a:rPr lang="fa-IR" sz="2200" dirty="0"/>
              <a:t>دستكاري دهنده پيام جهت مطلوب تر شدن براي گيرنده و نيز تعداد سطوح </a:t>
            </a:r>
            <a:r>
              <a:rPr lang="fa-IR" sz="2200" dirty="0" smtClean="0"/>
              <a:t>سازماني.</a:t>
            </a:r>
          </a:p>
          <a:p>
            <a:pPr marL="457200" indent="-457200">
              <a:buFont typeface="+mj-lt"/>
              <a:buAutoNum type="arabicPeriod"/>
            </a:pPr>
            <a:r>
              <a:rPr lang="fa-IR" sz="2200" b="1" dirty="0">
                <a:solidFill>
                  <a:srgbClr val="FF3399"/>
                </a:solidFill>
              </a:rPr>
              <a:t>ويژگيهاي شخصي</a:t>
            </a:r>
            <a:r>
              <a:rPr lang="fa-IR" sz="2200" b="1" dirty="0"/>
              <a:t>: </a:t>
            </a:r>
            <a:r>
              <a:rPr lang="fa-IR" sz="2200" dirty="0"/>
              <a:t>گيرنده همان چيزي را كه علاقه دارد مي بيند يا مي شنود و علايق و انتظارات خود را </a:t>
            </a:r>
            <a:r>
              <a:rPr lang="fa-IR" sz="2200" dirty="0" smtClean="0"/>
              <a:t>القا </a:t>
            </a:r>
            <a:r>
              <a:rPr lang="fa-IR" sz="2200" dirty="0"/>
              <a:t>ميكند و بر همان اساس رمزگشايي پيام را انجام ميدهد.</a:t>
            </a:r>
            <a:endParaRPr lang="fa-IR" sz="22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84</a:t>
            </a:fld>
            <a:endParaRPr lang="en-US" dirty="0"/>
          </a:p>
        </p:txBody>
      </p:sp>
    </p:spTree>
    <p:extLst>
      <p:ext uri="{BB962C8B-B14F-4D97-AF65-F5344CB8AC3E}">
        <p14:creationId xmlns:p14="http://schemas.microsoft.com/office/powerpoint/2010/main" val="10398683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457200" indent="-457200">
              <a:buFont typeface="+mj-lt"/>
              <a:buAutoNum type="arabicPeriod" startAt="3"/>
            </a:pPr>
            <a:r>
              <a:rPr lang="fa-IR" sz="2000" b="1" dirty="0">
                <a:solidFill>
                  <a:srgbClr val="FF3399"/>
                </a:solidFill>
              </a:rPr>
              <a:t>جنسيت</a:t>
            </a:r>
            <a:r>
              <a:rPr lang="fa-IR" sz="2000" b="1" dirty="0" smtClean="0"/>
              <a:t>: </a:t>
            </a:r>
            <a:r>
              <a:rPr lang="fa-IR" sz="2000" dirty="0" smtClean="0"/>
              <a:t>مانعي </a:t>
            </a:r>
            <a:r>
              <a:rPr lang="fa-IR" sz="2000" dirty="0"/>
              <a:t>بر سر راه ارتباطات اثربخش زن و مردان است. مردان بر مقام خود تاكيد ميكنند مردان با زبان </a:t>
            </a:r>
            <a:r>
              <a:rPr lang="fa-IR" sz="2000" dirty="0" smtClean="0"/>
              <a:t>استقلال </a:t>
            </a:r>
            <a:r>
              <a:rPr lang="fa-IR" sz="2000" dirty="0"/>
              <a:t>و مقام سازماني سخن مي گويند و مي شنوند و زنان با زبان صميميت و ارتباطات اجتماعي. مردان بدنبال كنترل و </a:t>
            </a:r>
            <a:r>
              <a:rPr lang="fa-IR" sz="2000" dirty="0" smtClean="0"/>
              <a:t>اعمال </a:t>
            </a:r>
            <a:r>
              <a:rPr lang="fa-IR" sz="2000" dirty="0"/>
              <a:t>نظر هستند زنان بدنبال كسب حمايت</a:t>
            </a:r>
            <a:r>
              <a:rPr lang="fa-IR" sz="2000" dirty="0" smtClean="0"/>
              <a:t>.</a:t>
            </a:r>
          </a:p>
          <a:p>
            <a:pPr marL="457200" indent="-457200">
              <a:buFont typeface="+mj-lt"/>
              <a:buAutoNum type="arabicPeriod" startAt="3"/>
            </a:pPr>
            <a:r>
              <a:rPr lang="fa-IR" sz="2000" b="1" dirty="0" smtClean="0">
                <a:solidFill>
                  <a:srgbClr val="FF3399"/>
                </a:solidFill>
              </a:rPr>
              <a:t>عواطف</a:t>
            </a:r>
            <a:r>
              <a:rPr lang="fa-IR" sz="2000" b="1" dirty="0" smtClean="0"/>
              <a:t>: </a:t>
            </a:r>
            <a:r>
              <a:rPr lang="fa-IR" sz="2000" dirty="0" smtClean="0"/>
              <a:t>نوع </a:t>
            </a:r>
            <a:r>
              <a:rPr lang="fa-IR" sz="2000" dirty="0"/>
              <a:t>احساس گيرنده بر تفسيري كه او از محتواي پيام ميكند تاثير دارد. عاقلانه </a:t>
            </a:r>
            <a:r>
              <a:rPr lang="fa-IR" sz="2000" dirty="0" smtClean="0"/>
              <a:t>نيست.</a:t>
            </a:r>
          </a:p>
          <a:p>
            <a:pPr marL="457200" indent="-457200">
              <a:buFont typeface="+mj-lt"/>
              <a:buAutoNum type="arabicPeriod" startAt="3"/>
            </a:pPr>
            <a:r>
              <a:rPr lang="fa-IR" sz="2000" b="1" dirty="0">
                <a:solidFill>
                  <a:srgbClr val="FF3399"/>
                </a:solidFill>
              </a:rPr>
              <a:t>زبان</a:t>
            </a:r>
            <a:r>
              <a:rPr lang="fa-IR" sz="2000" b="1" dirty="0"/>
              <a:t>: </a:t>
            </a:r>
            <a:r>
              <a:rPr lang="fa-IR" sz="2000" dirty="0"/>
              <a:t>كلام براي افراد مختلف معاني مختلف دارند. سن، تحصيلات و زمينه فرهنگي متغيري هستند كه معني </a:t>
            </a:r>
            <a:r>
              <a:rPr lang="fa-IR" sz="2000" dirty="0" smtClean="0"/>
              <a:t>و </a:t>
            </a:r>
            <a:r>
              <a:rPr lang="fa-IR" sz="2000" dirty="0"/>
              <a:t>مفهوم كلمات را تحت تاثير قرار ميدهند برداشتهاي مشابه و يكساني از كلمات در سطوح مختلف نميشود و </a:t>
            </a:r>
            <a:r>
              <a:rPr lang="fa-IR" sz="2000" dirty="0" smtClean="0"/>
              <a:t>عوامل </a:t>
            </a:r>
            <a:r>
              <a:rPr lang="fa-IR" sz="2000" dirty="0"/>
              <a:t>زيادي بر روي آنها تاثير دارند</a:t>
            </a:r>
            <a:r>
              <a:rPr lang="fa-IR" sz="2000" dirty="0" smtClean="0"/>
              <a:t>.</a:t>
            </a:r>
          </a:p>
          <a:p>
            <a:pPr marL="457200" indent="-457200">
              <a:buFont typeface="+mj-lt"/>
              <a:buAutoNum type="arabicPeriod" startAt="3"/>
            </a:pPr>
            <a:r>
              <a:rPr lang="fa-IR" sz="2000" b="1" dirty="0">
                <a:solidFill>
                  <a:srgbClr val="FF3399"/>
                </a:solidFill>
              </a:rPr>
              <a:t>ارتباطات غيرگفتاري </a:t>
            </a:r>
            <a:r>
              <a:rPr lang="fa-IR" sz="2000" b="1" dirty="0"/>
              <a:t>: </a:t>
            </a:r>
            <a:r>
              <a:rPr lang="fa-IR" sz="2000" dirty="0"/>
              <a:t>هميشه ارتباطات گفتاري با ارتباطات غيرگفتاري همراه است واگر ارتباطات غيرگفتاري </a:t>
            </a:r>
            <a:r>
              <a:rPr lang="fa-IR" sz="2000" dirty="0" smtClean="0"/>
              <a:t>با </a:t>
            </a:r>
            <a:r>
              <a:rPr lang="fa-IR" sz="2000" dirty="0"/>
              <a:t>پيام سازگار نباشد سر در گمي مي آورد</a:t>
            </a:r>
            <a:r>
              <a:rPr lang="fa-IR" sz="2000" dirty="0" smtClean="0"/>
              <a:t>. </a:t>
            </a:r>
          </a:p>
          <a:p>
            <a:pPr marL="0" indent="0">
              <a:buNone/>
            </a:pPr>
            <a:endParaRPr lang="fa-IR" sz="2000" dirty="0"/>
          </a:p>
          <a:p>
            <a:pPr marL="0" indent="0">
              <a:buNone/>
            </a:pPr>
            <a:r>
              <a:rPr lang="fa-IR" sz="2000" b="1" dirty="0">
                <a:solidFill>
                  <a:srgbClr val="FF0000"/>
                </a:solidFill>
              </a:rPr>
              <a:t>ارتباطات بين فرهنگها: </a:t>
            </a:r>
            <a:endParaRPr lang="fa-IR" sz="2000" b="1" dirty="0" smtClean="0">
              <a:solidFill>
                <a:srgbClr val="FF0000"/>
              </a:solidFill>
            </a:endParaRPr>
          </a:p>
          <a:p>
            <a:pPr marL="0" indent="0">
              <a:buNone/>
            </a:pPr>
            <a:r>
              <a:rPr lang="fa-IR" sz="2000" dirty="0" smtClean="0"/>
              <a:t>فرآيند </a:t>
            </a:r>
            <a:r>
              <a:rPr lang="fa-IR" sz="2000" dirty="0"/>
              <a:t>به رمز در آوردن و از رمز خارج كردن پيام به زمينه هاي فرهنگي فرد بستگي </a:t>
            </a:r>
            <a:r>
              <a:rPr lang="fa-IR" sz="2000" dirty="0" smtClean="0"/>
              <a:t>دارد </a:t>
            </a:r>
            <a:r>
              <a:rPr lang="fa-IR" sz="2000" dirty="0"/>
              <a:t>واختلافات فرهنگي باعث تفاوت در معاني و رفتارها ميشود در نتيجه رعايت نكات زير ضروري است.</a:t>
            </a:r>
          </a:p>
        </p:txBody>
      </p:sp>
      <p:sp>
        <p:nvSpPr>
          <p:cNvPr id="6" name="Slide Number Placeholder 5"/>
          <p:cNvSpPr>
            <a:spLocks noGrp="1"/>
          </p:cNvSpPr>
          <p:nvPr>
            <p:ph type="sldNum" sz="quarter" idx="16"/>
          </p:nvPr>
        </p:nvSpPr>
        <p:spPr/>
        <p:txBody>
          <a:bodyPr/>
          <a:lstStyle/>
          <a:p>
            <a:fld id="{D022A6DD-1C55-46BB-9D13-6EE9CF3BE74F}" type="slidenum">
              <a:rPr lang="en-US" smtClean="0"/>
              <a:pPr/>
              <a:t>85</a:t>
            </a:fld>
            <a:endParaRPr lang="en-US" dirty="0"/>
          </a:p>
        </p:txBody>
      </p:sp>
    </p:spTree>
    <p:extLst>
      <p:ext uri="{BB962C8B-B14F-4D97-AF65-F5344CB8AC3E}">
        <p14:creationId xmlns:p14="http://schemas.microsoft.com/office/powerpoint/2010/main" val="11803924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9: ارتباطات</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457200" indent="-457200">
              <a:buClr>
                <a:srgbClr val="FF0000"/>
              </a:buClr>
              <a:buAutoNum type="arabicParenR"/>
            </a:pPr>
            <a:r>
              <a:rPr lang="fa-IR" sz="2000" dirty="0" smtClean="0"/>
              <a:t>اساس </a:t>
            </a:r>
            <a:r>
              <a:rPr lang="fa-IR" sz="2000" dirty="0"/>
              <a:t>را بر اختلافات فرهنگي بگذاريد مگر خلاف آن اثبات شود</a:t>
            </a:r>
            <a:r>
              <a:rPr lang="fa-IR" sz="2000" dirty="0" smtClean="0"/>
              <a:t>.</a:t>
            </a:r>
          </a:p>
          <a:p>
            <a:pPr marL="457200" indent="-457200">
              <a:buClr>
                <a:srgbClr val="FF0000"/>
              </a:buClr>
              <a:buAutoNum type="arabicParenR"/>
            </a:pPr>
            <a:r>
              <a:rPr lang="fa-IR" sz="2000" dirty="0"/>
              <a:t>قضاوت خود را به تاخير بياندازيد</a:t>
            </a:r>
            <a:r>
              <a:rPr lang="fa-IR" sz="2000" dirty="0" smtClean="0"/>
              <a:t>.</a:t>
            </a:r>
          </a:p>
          <a:p>
            <a:pPr marL="457200" indent="-457200">
              <a:buClr>
                <a:srgbClr val="FF0000"/>
              </a:buClr>
              <a:buAutoNum type="arabicParenR"/>
            </a:pPr>
            <a:r>
              <a:rPr lang="fa-IR" sz="2000" dirty="0"/>
              <a:t>خود را بجاي ديگران قرار دهيم (ديگري را بدان گونه كه هست مشاهده كنيم</a:t>
            </a:r>
            <a:r>
              <a:rPr lang="fa-IR" sz="2000" dirty="0" smtClean="0"/>
              <a:t>).</a:t>
            </a:r>
          </a:p>
          <a:p>
            <a:pPr marL="457200" indent="-457200">
              <a:buClr>
                <a:srgbClr val="FF0000"/>
              </a:buClr>
              <a:buAutoNum type="arabicParenR"/>
            </a:pPr>
            <a:r>
              <a:rPr lang="fa-IR" sz="2000" dirty="0"/>
              <a:t>راي قطعي صادر نكنيم تا به مدارك و </a:t>
            </a:r>
            <a:r>
              <a:rPr lang="fa-IR" sz="2000" dirty="0" smtClean="0"/>
              <a:t>شواهد </a:t>
            </a:r>
            <a:r>
              <a:rPr lang="fa-IR" sz="2000" dirty="0"/>
              <a:t>بيشتري دست پيدا كنيم</a:t>
            </a:r>
            <a:r>
              <a:rPr lang="fa-IR" sz="2000" dirty="0" smtClean="0"/>
              <a:t>.</a:t>
            </a:r>
          </a:p>
          <a:p>
            <a:pPr marL="0" indent="0">
              <a:buClr>
                <a:srgbClr val="FF0000"/>
              </a:buClr>
              <a:buNone/>
            </a:pPr>
            <a:endParaRPr lang="fa-IR" sz="2000" dirty="0"/>
          </a:p>
          <a:p>
            <a:pPr marL="0" indent="0">
              <a:buClr>
                <a:srgbClr val="FF0000"/>
              </a:buClr>
              <a:buNone/>
            </a:pPr>
            <a:r>
              <a:rPr lang="fa-IR" sz="2000" b="1" dirty="0">
                <a:solidFill>
                  <a:srgbClr val="FF0000"/>
                </a:solidFill>
              </a:rPr>
              <a:t>نكات كاربردي براي مديران (موانع بر سر راه ارتباطات كدامند</a:t>
            </a:r>
            <a:r>
              <a:rPr lang="fa-IR" sz="2000" b="1" dirty="0" smtClean="0">
                <a:solidFill>
                  <a:srgbClr val="FF0000"/>
                </a:solidFill>
              </a:rPr>
              <a:t>)</a:t>
            </a:r>
          </a:p>
          <a:p>
            <a:pPr>
              <a:buClr>
                <a:srgbClr val="FF0000"/>
              </a:buClr>
              <a:buFontTx/>
              <a:buChar char="-"/>
            </a:pPr>
            <a:r>
              <a:rPr lang="fa-IR" sz="2000" b="1" dirty="0" smtClean="0">
                <a:solidFill>
                  <a:srgbClr val="FF3399"/>
                </a:solidFill>
              </a:rPr>
              <a:t>استفاده </a:t>
            </a:r>
            <a:r>
              <a:rPr lang="fa-IR" sz="2000" b="1" dirty="0">
                <a:solidFill>
                  <a:srgbClr val="FF3399"/>
                </a:solidFill>
              </a:rPr>
              <a:t>از نتيجه بازخورد شده </a:t>
            </a:r>
            <a:r>
              <a:rPr lang="fa-IR" sz="2000" b="1" dirty="0" smtClean="0">
                <a:solidFill>
                  <a:srgbClr val="FF3399"/>
                </a:solidFill>
              </a:rPr>
              <a:t>: </a:t>
            </a:r>
            <a:r>
              <a:rPr lang="fa-IR" sz="2000" dirty="0" smtClean="0"/>
              <a:t>بسياري </a:t>
            </a:r>
            <a:r>
              <a:rPr lang="fa-IR" sz="2000" dirty="0"/>
              <a:t>از مشكلات از سوء تفاهم و بد فهمي است مدير بايد از نتيجه </a:t>
            </a:r>
            <a:r>
              <a:rPr lang="fa-IR" sz="2000" dirty="0" smtClean="0"/>
              <a:t>شبكه </a:t>
            </a:r>
            <a:r>
              <a:rPr lang="fa-IR" sz="2000" dirty="0"/>
              <a:t>ارتباطات استفاده كند ببيند آنچه بازخور ميشود مورد نظرش بوده يا خير از بازخور عملي نيز استفاده كرده كه </a:t>
            </a:r>
            <a:r>
              <a:rPr lang="fa-IR" sz="2000" dirty="0" smtClean="0"/>
              <a:t>بسيار </a:t>
            </a:r>
            <a:r>
              <a:rPr lang="fa-IR" sz="2000" dirty="0"/>
              <a:t>گوياتر است</a:t>
            </a:r>
            <a:r>
              <a:rPr lang="fa-IR" sz="2000" dirty="0" smtClean="0"/>
              <a:t>.</a:t>
            </a:r>
          </a:p>
          <a:p>
            <a:pPr>
              <a:buClr>
                <a:srgbClr val="FF0000"/>
              </a:buClr>
              <a:buFontTx/>
              <a:buChar char="-"/>
            </a:pPr>
            <a:r>
              <a:rPr lang="fa-IR" sz="2000" b="1" dirty="0">
                <a:solidFill>
                  <a:srgbClr val="FF3399"/>
                </a:solidFill>
              </a:rPr>
              <a:t>زبان ساده: </a:t>
            </a:r>
            <a:r>
              <a:rPr lang="fa-IR" sz="2000" dirty="0"/>
              <a:t>ساختار پيام روشن و قابل درك باشد و نيز كلمات به دقت انتخاب گردند</a:t>
            </a:r>
            <a:r>
              <a:rPr lang="fa-IR" sz="2000" dirty="0" smtClean="0"/>
              <a:t>.</a:t>
            </a:r>
          </a:p>
          <a:p>
            <a:pPr>
              <a:buClr>
                <a:srgbClr val="FF0000"/>
              </a:buClr>
              <a:buFontTx/>
              <a:buChar char="-"/>
            </a:pPr>
            <a:r>
              <a:rPr lang="fa-IR" sz="2000" b="1" dirty="0">
                <a:solidFill>
                  <a:srgbClr val="FF3399"/>
                </a:solidFill>
              </a:rPr>
              <a:t>گوش دادن : </a:t>
            </a:r>
            <a:r>
              <a:rPr lang="fa-IR" sz="2000" dirty="0"/>
              <a:t>ما مي شنويم ولي به ندرت گوش مي دهيم (بصورت فعال به دنبال معني و مقصود گشتن) </a:t>
            </a:r>
            <a:r>
              <a:rPr lang="fa-IR" sz="2000" dirty="0" smtClean="0"/>
              <a:t>شنيدن </a:t>
            </a:r>
            <a:r>
              <a:rPr lang="fa-IR" sz="2000" dirty="0"/>
              <a:t>يك اقدام غيرفعالانه است. گوش دادن كار مشكلي است. انسان در دقيقه ميتواند 150 كلمه حرف بزند در حالي </a:t>
            </a:r>
            <a:r>
              <a:rPr lang="fa-IR" sz="2000" dirty="0" smtClean="0"/>
              <a:t>كه </a:t>
            </a:r>
            <a:r>
              <a:rPr lang="fa-IR" sz="2000" dirty="0"/>
              <a:t>ظرفيت شنيدنش حدود 1000 لغت است. گيرنده بايد خود را بجاي دهنده پيام بگذارد</a:t>
            </a:r>
            <a:r>
              <a:rPr lang="fa-IR" sz="2000" dirty="0" smtClean="0"/>
              <a:t>. </a:t>
            </a:r>
          </a:p>
          <a:p>
            <a:pPr>
              <a:buClr>
                <a:srgbClr val="FF0000"/>
              </a:buClr>
              <a:buFontTx/>
              <a:buChar char="-"/>
            </a:pPr>
            <a:r>
              <a:rPr lang="fa-IR" sz="2000" b="1" dirty="0">
                <a:solidFill>
                  <a:srgbClr val="FF3399"/>
                </a:solidFill>
              </a:rPr>
              <a:t>كنترل احساسات: </a:t>
            </a:r>
            <a:r>
              <a:rPr lang="fa-IR" sz="2000" dirty="0"/>
              <a:t>در زمان احساسي شدن صبر كرده تا به شرايط عادي باز گرديم.</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86</a:t>
            </a:fld>
            <a:endParaRPr lang="en-US" dirty="0"/>
          </a:p>
        </p:txBody>
      </p:sp>
    </p:spTree>
    <p:extLst>
      <p:ext uri="{BB962C8B-B14F-4D97-AF65-F5344CB8AC3E}">
        <p14:creationId xmlns:p14="http://schemas.microsoft.com/office/powerpoint/2010/main" val="20519402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فصل 10 : رهبري</a:t>
            </a:r>
          </a:p>
        </p:txBody>
      </p:sp>
      <p:sp>
        <p:nvSpPr>
          <p:cNvPr id="5" name="Text Placeholder 4"/>
          <p:cNvSpPr>
            <a:spLocks noGrp="1"/>
          </p:cNvSpPr>
          <p:nvPr>
            <p:ph type="body" sz="quarter" idx="18"/>
          </p:nvPr>
        </p:nvSpPr>
        <p:spPr>
          <a:xfrm>
            <a:off x="251718" y="1447800"/>
            <a:ext cx="8640762" cy="5181600"/>
          </a:xfrm>
        </p:spPr>
        <p:txBody>
          <a:bodyPr/>
          <a:lstStyle/>
          <a:p>
            <a:pPr>
              <a:buFontTx/>
              <a:buChar char="-"/>
            </a:pPr>
            <a:r>
              <a:rPr lang="fa-IR" sz="2000" b="1" dirty="0" smtClean="0">
                <a:solidFill>
                  <a:srgbClr val="FF3399"/>
                </a:solidFill>
              </a:rPr>
              <a:t>به </a:t>
            </a:r>
            <a:r>
              <a:rPr lang="fa-IR" sz="2000" b="1" dirty="0">
                <a:solidFill>
                  <a:srgbClr val="FF3399"/>
                </a:solidFill>
              </a:rPr>
              <a:t>ارتباطات غيرگفتاري توجه كنيد: </a:t>
            </a:r>
            <a:r>
              <a:rPr lang="fa-IR" sz="2000" dirty="0"/>
              <a:t>عمل گوياتر از حرف است</a:t>
            </a:r>
            <a:r>
              <a:rPr lang="fa-IR" sz="2000" dirty="0" smtClean="0"/>
              <a:t>.</a:t>
            </a:r>
          </a:p>
          <a:p>
            <a:pPr>
              <a:buFontTx/>
              <a:buChar char="-"/>
            </a:pPr>
            <a:r>
              <a:rPr lang="fa-IR" sz="2000" b="1" dirty="0">
                <a:solidFill>
                  <a:srgbClr val="FF3399"/>
                </a:solidFill>
              </a:rPr>
              <a:t>استفاده از شايعات: </a:t>
            </a:r>
            <a:r>
              <a:rPr lang="fa-IR" sz="2000" dirty="0"/>
              <a:t>مدير از شايعات به روش معقول استفاده نمايد، پيامها را سريعتر برساند و واكنشها را </a:t>
            </a:r>
            <a:r>
              <a:rPr lang="fa-IR" sz="2000" dirty="0" smtClean="0"/>
              <a:t>دريافت کند.</a:t>
            </a:r>
          </a:p>
          <a:p>
            <a:pPr>
              <a:buFontTx/>
              <a:buChar char="-"/>
            </a:pPr>
            <a:endParaRPr lang="fa-IR" sz="2000" dirty="0"/>
          </a:p>
          <a:p>
            <a:pPr marL="0" indent="0">
              <a:buNone/>
            </a:pPr>
            <a:r>
              <a:rPr lang="fa-IR" sz="2400" dirty="0">
                <a:solidFill>
                  <a:srgbClr val="FF0000"/>
                </a:solidFill>
              </a:rPr>
              <a:t>فصل 10 : </a:t>
            </a:r>
            <a:r>
              <a:rPr lang="fa-IR" sz="2400" dirty="0" smtClean="0">
                <a:solidFill>
                  <a:srgbClr val="FF0000"/>
                </a:solidFill>
              </a:rPr>
              <a:t>رهبري</a:t>
            </a:r>
          </a:p>
          <a:p>
            <a:pPr marL="0" indent="0">
              <a:buNone/>
            </a:pPr>
            <a:r>
              <a:rPr lang="fa-IR" sz="2000" b="1" dirty="0">
                <a:solidFill>
                  <a:srgbClr val="FF3399"/>
                </a:solidFill>
              </a:rPr>
              <a:t>رهبري چيست </a:t>
            </a:r>
            <a:r>
              <a:rPr lang="fa-IR" sz="2000" dirty="0"/>
              <a:t>؟رهبري عبارت است از توانايي در اعمال نفوذ بررفتار فرد يا گروه و سوق دادن آن به هدفهاي </a:t>
            </a:r>
            <a:r>
              <a:rPr lang="fa-IR" sz="2000" dirty="0" smtClean="0"/>
              <a:t>مورد </a:t>
            </a:r>
            <a:r>
              <a:rPr lang="fa-IR" sz="2000" dirty="0"/>
              <a:t>نظر</a:t>
            </a:r>
            <a:r>
              <a:rPr lang="fa-IR" sz="2000" dirty="0" smtClean="0"/>
              <a:t>. منبع </a:t>
            </a:r>
            <a:r>
              <a:rPr lang="fa-IR" sz="2000" dirty="0"/>
              <a:t>اين قدرت يا اعمال نفوذ جنبه رسمي دارد</a:t>
            </a:r>
            <a:r>
              <a:rPr lang="fa-IR" sz="2000" dirty="0" smtClean="0"/>
              <a:t>. همانند </a:t>
            </a:r>
            <a:r>
              <a:rPr lang="fa-IR" sz="2000" dirty="0"/>
              <a:t>تكيه زدن برمسند مديريت</a:t>
            </a:r>
            <a:r>
              <a:rPr lang="fa-IR" sz="2000" dirty="0" smtClean="0"/>
              <a:t>. از </a:t>
            </a:r>
            <a:r>
              <a:rPr lang="fa-IR" sz="2000" dirty="0"/>
              <a:t>آنجاكه به مدير حق </a:t>
            </a:r>
            <a:r>
              <a:rPr lang="fa-IR" sz="2000" dirty="0" smtClean="0"/>
              <a:t>وحقوق </a:t>
            </a:r>
            <a:r>
              <a:rPr lang="fa-IR" sz="2000" dirty="0"/>
              <a:t>خاصي داده مي شود، اين نمي تواند بدان معني باشد يا تصمين كند كه وي بتواند سازمان را به طور اثر بخش هدايت </a:t>
            </a:r>
            <a:r>
              <a:rPr lang="fa-IR" sz="2000" dirty="0" smtClean="0"/>
              <a:t>و </a:t>
            </a:r>
            <a:r>
              <a:rPr lang="fa-IR" sz="2000" dirty="0"/>
              <a:t>رهبري كند يعني همه رهبران مدير نيستند و همه مديران هم رهبر نمي باشند</a:t>
            </a:r>
            <a:r>
              <a:rPr lang="fa-IR" sz="2000" dirty="0" smtClean="0"/>
              <a:t>. </a:t>
            </a:r>
          </a:p>
          <a:p>
            <a:pPr marL="0" indent="0">
              <a:buNone/>
            </a:pPr>
            <a:r>
              <a:rPr lang="fa-IR" sz="2000" b="1" dirty="0">
                <a:solidFill>
                  <a:srgbClr val="FF3399"/>
                </a:solidFill>
              </a:rPr>
              <a:t>رهبري غير سازماني يا غير ارادي</a:t>
            </a:r>
            <a:r>
              <a:rPr lang="fa-IR" sz="2000" b="1" dirty="0"/>
              <a:t>: </a:t>
            </a:r>
            <a:r>
              <a:rPr lang="fa-IR" sz="2000" dirty="0"/>
              <a:t>يعني فرد قدرت اعمال نفوذي را كه به دست مي آوردازمنابع خارج از </a:t>
            </a:r>
            <a:r>
              <a:rPr lang="fa-IR" sz="2000" dirty="0" smtClean="0"/>
              <a:t>ساختاررسمي </a:t>
            </a:r>
            <a:r>
              <a:rPr lang="fa-IR" sz="2000" dirty="0"/>
              <a:t>سازمان است. يعني رهبر مي تواند از درون گروه بوجود آيدو از قدرت و اعمال نفوذ رسمي اهميت بيشتري داشته باشد</a:t>
            </a:r>
            <a:r>
              <a:rPr lang="fa-IR" sz="2000" dirty="0" smtClean="0"/>
              <a:t>. </a:t>
            </a:r>
          </a:p>
          <a:p>
            <a:pPr marL="0" indent="0">
              <a:buNone/>
            </a:pPr>
            <a:r>
              <a:rPr lang="fa-IR" sz="2000" b="1" dirty="0">
                <a:solidFill>
                  <a:srgbClr val="FF3399"/>
                </a:solidFill>
              </a:rPr>
              <a:t>تئوريهاي رهبري: </a:t>
            </a:r>
            <a:r>
              <a:rPr lang="fa-IR" sz="2000" dirty="0"/>
              <a:t>در اين تئوريها بررسي مي شود كه چه چيزهايي مي تواند فرد را به صورت يك رهبر اثربخش دراورد.</a:t>
            </a:r>
            <a:endParaRPr lang="fa-IR" sz="2000" dirty="0" smtClean="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87</a:t>
            </a:fld>
            <a:endParaRPr lang="en-US" dirty="0"/>
          </a:p>
        </p:txBody>
      </p:sp>
    </p:spTree>
    <p:extLst>
      <p:ext uri="{BB962C8B-B14F-4D97-AF65-F5344CB8AC3E}">
        <p14:creationId xmlns:p14="http://schemas.microsoft.com/office/powerpoint/2010/main" val="3230682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99120" y="1371600"/>
            <a:ext cx="8892480" cy="5334000"/>
          </a:xfrm>
        </p:spPr>
        <p:txBody>
          <a:bodyPr/>
          <a:lstStyle/>
          <a:p>
            <a:pPr marL="0" indent="0">
              <a:lnSpc>
                <a:spcPct val="110000"/>
              </a:lnSpc>
              <a:buNone/>
            </a:pPr>
            <a:r>
              <a:rPr lang="fa-IR" sz="2200" b="1" dirty="0" smtClean="0">
                <a:solidFill>
                  <a:srgbClr val="FF0000"/>
                </a:solidFill>
              </a:rPr>
              <a:t>1) تئوري </a:t>
            </a:r>
            <a:r>
              <a:rPr lang="fa-IR" sz="2200" b="1" dirty="0">
                <a:solidFill>
                  <a:srgbClr val="FF0000"/>
                </a:solidFill>
              </a:rPr>
              <a:t>شخصيتي</a:t>
            </a:r>
            <a:r>
              <a:rPr lang="fa-IR" sz="2200" b="1" dirty="0" smtClean="0">
                <a:solidFill>
                  <a:srgbClr val="FF0000"/>
                </a:solidFill>
              </a:rPr>
              <a:t>: </a:t>
            </a:r>
            <a:r>
              <a:rPr lang="fa-IR" sz="2200" dirty="0" smtClean="0"/>
              <a:t>دراين </a:t>
            </a:r>
            <a:r>
              <a:rPr lang="fa-IR" sz="2200" dirty="0"/>
              <a:t>تئوري به ويژگي هاي شخصيتي فردتوجه شده است. پس ازبررسي هاي بسيار 6 ويژگي را </a:t>
            </a:r>
            <a:r>
              <a:rPr lang="fa-IR" sz="2200" dirty="0" smtClean="0"/>
              <a:t>به عنوان </a:t>
            </a:r>
            <a:r>
              <a:rPr lang="fa-IR" sz="2200" dirty="0"/>
              <a:t>ويژگي رهبران موفق برشمردند</a:t>
            </a:r>
            <a:r>
              <a:rPr lang="fa-IR" sz="2200" dirty="0" smtClean="0"/>
              <a:t>: </a:t>
            </a:r>
          </a:p>
          <a:p>
            <a:pPr marL="0" indent="0">
              <a:lnSpc>
                <a:spcPct val="110000"/>
              </a:lnSpc>
              <a:buNone/>
            </a:pPr>
            <a:r>
              <a:rPr lang="fa-IR" sz="2200" dirty="0" smtClean="0"/>
              <a:t> </a:t>
            </a:r>
            <a:r>
              <a:rPr lang="fa-IR" sz="2200" dirty="0" smtClean="0">
                <a:solidFill>
                  <a:srgbClr val="FF3399"/>
                </a:solidFill>
              </a:rPr>
              <a:t>پويايي </a:t>
            </a:r>
            <a:r>
              <a:rPr lang="fa-IR" sz="2200" dirty="0">
                <a:solidFill>
                  <a:srgbClr val="FF3399"/>
                </a:solidFill>
              </a:rPr>
              <a:t>و جاه </a:t>
            </a:r>
            <a:r>
              <a:rPr lang="fa-IR" sz="2200" dirty="0" smtClean="0">
                <a:solidFill>
                  <a:srgbClr val="FF3399"/>
                </a:solidFill>
              </a:rPr>
              <a:t>طلبي-  </a:t>
            </a:r>
            <a:r>
              <a:rPr lang="fa-IR" sz="2200" dirty="0">
                <a:solidFill>
                  <a:srgbClr val="FF3399"/>
                </a:solidFill>
              </a:rPr>
              <a:t>علاقه يا تمايل به رهبري و اعمال نفوذ بر </a:t>
            </a:r>
            <a:r>
              <a:rPr lang="fa-IR" sz="2200" dirty="0" smtClean="0">
                <a:solidFill>
                  <a:srgbClr val="FF3399"/>
                </a:solidFill>
              </a:rPr>
              <a:t>ديگران-  </a:t>
            </a:r>
            <a:r>
              <a:rPr lang="fa-IR" sz="2200" dirty="0">
                <a:solidFill>
                  <a:srgbClr val="FF3399"/>
                </a:solidFill>
              </a:rPr>
              <a:t>صداقت و </a:t>
            </a:r>
            <a:r>
              <a:rPr lang="fa-IR" sz="2200" dirty="0" smtClean="0">
                <a:solidFill>
                  <a:srgbClr val="FF3399"/>
                </a:solidFill>
              </a:rPr>
              <a:t>دوستي -  </a:t>
            </a:r>
            <a:r>
              <a:rPr lang="fa-IR" sz="2200" dirty="0">
                <a:solidFill>
                  <a:srgbClr val="FF3399"/>
                </a:solidFill>
              </a:rPr>
              <a:t>اعتمادبه </a:t>
            </a:r>
            <a:r>
              <a:rPr lang="fa-IR" sz="2200" dirty="0" smtClean="0">
                <a:solidFill>
                  <a:srgbClr val="FF3399"/>
                </a:solidFill>
              </a:rPr>
              <a:t>نفس – هوش - </a:t>
            </a:r>
            <a:r>
              <a:rPr lang="fa-IR" sz="2200" dirty="0">
                <a:solidFill>
                  <a:srgbClr val="FF3399"/>
                </a:solidFill>
              </a:rPr>
              <a:t>داشتن دانش فني عميق در رابطه با حوزه </a:t>
            </a:r>
            <a:r>
              <a:rPr lang="fa-IR" sz="2200" dirty="0" smtClean="0">
                <a:solidFill>
                  <a:srgbClr val="FF3399"/>
                </a:solidFill>
              </a:rPr>
              <a:t>مسئوليت.</a:t>
            </a:r>
          </a:p>
          <a:p>
            <a:pPr marL="0" indent="0">
              <a:lnSpc>
                <a:spcPct val="110000"/>
              </a:lnSpc>
              <a:buNone/>
            </a:pPr>
            <a:r>
              <a:rPr lang="fa-IR" sz="2200" dirty="0"/>
              <a:t>ولي براي توجيه رهبري اين ويژگي ها كافي نيست</a:t>
            </a:r>
            <a:r>
              <a:rPr lang="fa-IR" sz="2200" dirty="0" smtClean="0"/>
              <a:t>. بزرگترين </a:t>
            </a:r>
            <a:r>
              <a:rPr lang="fa-IR" sz="2200" dirty="0"/>
              <a:t>ضعف اين تئوري ان است كه عوامل موقعيتي ناديده </a:t>
            </a:r>
            <a:r>
              <a:rPr lang="fa-IR" sz="2200" dirty="0" smtClean="0"/>
              <a:t>گرفته </a:t>
            </a:r>
            <a:r>
              <a:rPr lang="fa-IR" sz="2200" dirty="0"/>
              <a:t>شده است</a:t>
            </a:r>
            <a:r>
              <a:rPr lang="fa-IR" sz="2200" dirty="0" smtClean="0"/>
              <a:t>. يعني </a:t>
            </a:r>
            <a:r>
              <a:rPr lang="fa-IR" sz="2200" dirty="0"/>
              <a:t>رهبر بايد علاوه ويژگي ها، اقدامات مناسب انجام دهدو اقدامات مناسب در يك موقعيت الزاماً نمي </a:t>
            </a:r>
            <a:r>
              <a:rPr lang="fa-IR" sz="2200" dirty="0" smtClean="0"/>
              <a:t>تواند </a:t>
            </a:r>
            <a:r>
              <a:rPr lang="fa-IR" sz="2200" dirty="0"/>
              <a:t>در موقعيت ديگر به عنوان اقدامات مناسب شناخته شود</a:t>
            </a:r>
            <a:r>
              <a:rPr lang="fa-IR" sz="2200" dirty="0" smtClean="0"/>
              <a:t>. </a:t>
            </a:r>
          </a:p>
          <a:p>
            <a:pPr marL="0" indent="0">
              <a:lnSpc>
                <a:spcPct val="110000"/>
              </a:lnSpc>
              <a:buNone/>
            </a:pPr>
            <a:r>
              <a:rPr lang="fa-IR" sz="2200" b="1" dirty="0" smtClean="0">
                <a:solidFill>
                  <a:srgbClr val="FF0000"/>
                </a:solidFill>
              </a:rPr>
              <a:t>2) </a:t>
            </a:r>
            <a:r>
              <a:rPr lang="fa-IR" sz="2200" b="1" dirty="0">
                <a:solidFill>
                  <a:srgbClr val="FF0000"/>
                </a:solidFill>
              </a:rPr>
              <a:t>تئوري رفتاري</a:t>
            </a:r>
            <a:r>
              <a:rPr lang="fa-IR" sz="2200" b="1" dirty="0" smtClean="0">
                <a:solidFill>
                  <a:srgbClr val="FF0000"/>
                </a:solidFill>
              </a:rPr>
              <a:t>: </a:t>
            </a:r>
            <a:r>
              <a:rPr lang="fa-IR" sz="2200" dirty="0" smtClean="0"/>
              <a:t>دراين </a:t>
            </a:r>
            <a:r>
              <a:rPr lang="fa-IR" sz="2200" dirty="0"/>
              <a:t>تئوري براي معرفي رهبران به رفتارخاص آنها توجه شده است دراينجا مطرح مي شود كه </a:t>
            </a:r>
            <a:r>
              <a:rPr lang="fa-IR" sz="2200" dirty="0" smtClean="0"/>
              <a:t>آيا </a:t>
            </a:r>
            <a:r>
              <a:rPr lang="fa-IR" sz="2200" dirty="0"/>
              <a:t>رهبران موفق از نظر رفتار چيز منحصر به فردي داشته اند</a:t>
            </a:r>
            <a:r>
              <a:rPr lang="fa-IR" sz="2200" dirty="0" smtClean="0"/>
              <a:t>. در </a:t>
            </a:r>
            <a:r>
              <a:rPr lang="fa-IR" sz="2200" dirty="0"/>
              <a:t>اين تئوري آنچه جالب توجه و هيجان انگيز است آن </a:t>
            </a:r>
            <a:r>
              <a:rPr lang="fa-IR" sz="2200" dirty="0" smtClean="0"/>
              <a:t>كه </a:t>
            </a:r>
            <a:r>
              <a:rPr lang="fa-IR" sz="2200" dirty="0"/>
              <a:t>شايد بتوان رهبران را تربيت كرد.به اين منظور تحقيقات زيادي صورت گرفت كه دومورد آن عبارتند از</a:t>
            </a:r>
            <a:r>
              <a:rPr lang="fa-IR" sz="2200" dirty="0" smtClean="0"/>
              <a:t>:  </a:t>
            </a:r>
            <a:r>
              <a:rPr lang="fa-IR" sz="2200" dirty="0" smtClean="0">
                <a:solidFill>
                  <a:srgbClr val="FF3399"/>
                </a:solidFill>
              </a:rPr>
              <a:t>الف) </a:t>
            </a:r>
            <a:r>
              <a:rPr lang="fa-IR" sz="2200" dirty="0" smtClean="0"/>
              <a:t>تحقیقات دانشگاه اوهایو </a:t>
            </a:r>
            <a:r>
              <a:rPr lang="fa-IR" sz="2200" dirty="0" smtClean="0">
                <a:solidFill>
                  <a:srgbClr val="FF3399"/>
                </a:solidFill>
              </a:rPr>
              <a:t>ب)</a:t>
            </a:r>
            <a:r>
              <a:rPr lang="fa-IR" sz="2200" dirty="0" smtClean="0"/>
              <a:t> تحقیقات دانشگاه میشیگان.</a:t>
            </a:r>
          </a:p>
          <a:p>
            <a:pPr marL="0" indent="0">
              <a:lnSpc>
                <a:spcPct val="110000"/>
              </a:lnSpc>
              <a:buNone/>
            </a:pPr>
            <a:r>
              <a:rPr lang="fa-IR" sz="2200" dirty="0"/>
              <a:t>الف) تحقيقات دانشگاه </a:t>
            </a:r>
            <a:r>
              <a:rPr lang="fa-IR" sz="2200" dirty="0" smtClean="0"/>
              <a:t>اوهايو: دراين </a:t>
            </a:r>
            <a:r>
              <a:rPr lang="fa-IR" sz="2200" dirty="0"/>
              <a:t>تحقيقات پژوهشگران مي كوشيدند ابعادمستقل رفتار رهبري را شناسايي </a:t>
            </a:r>
            <a:r>
              <a:rPr lang="fa-IR" sz="2200" dirty="0" smtClean="0"/>
              <a:t>كنند </a:t>
            </a:r>
            <a:r>
              <a:rPr lang="fa-IR" sz="2200" dirty="0"/>
              <a:t>كار خود را به دو بعد تقسيم كردند: 1- وظيفه اي( ابتكار عمل) 2-مراعات حال </a:t>
            </a:r>
            <a:r>
              <a:rPr lang="fa-IR" sz="2200" dirty="0" smtClean="0"/>
              <a:t>ديگران.</a:t>
            </a:r>
            <a:endParaRPr lang="fa-IR" sz="22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88</a:t>
            </a:fld>
            <a:endParaRPr lang="en-US" dirty="0"/>
          </a:p>
        </p:txBody>
      </p:sp>
    </p:spTree>
    <p:extLst>
      <p:ext uri="{BB962C8B-B14F-4D97-AF65-F5344CB8AC3E}">
        <p14:creationId xmlns:p14="http://schemas.microsoft.com/office/powerpoint/2010/main" val="35040844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152400" y="1447800"/>
            <a:ext cx="8740080" cy="5181600"/>
          </a:xfrm>
        </p:spPr>
        <p:txBody>
          <a:bodyPr/>
          <a:lstStyle/>
          <a:p>
            <a:pPr marL="0" indent="0">
              <a:buNone/>
            </a:pPr>
            <a:r>
              <a:rPr lang="fa-IR" sz="2100" b="1" dirty="0" smtClean="0"/>
              <a:t>1-  </a:t>
            </a:r>
            <a:r>
              <a:rPr lang="fa-IR" sz="2100" b="1" dirty="0">
                <a:solidFill>
                  <a:srgbClr val="FF3399"/>
                </a:solidFill>
              </a:rPr>
              <a:t>وظيفه اي (ابتكار عمل): </a:t>
            </a:r>
            <a:r>
              <a:rPr lang="fa-IR" sz="2100" dirty="0"/>
              <a:t>حدود يا ميزاني است كه يك رهبر ساختار نقش خود وزير دستان را براي تامين </a:t>
            </a:r>
            <a:r>
              <a:rPr lang="fa-IR" sz="2100" dirty="0" smtClean="0"/>
              <a:t>هدف </a:t>
            </a:r>
            <a:r>
              <a:rPr lang="fa-IR" sz="2100" dirty="0"/>
              <a:t>مشخص مي سازد و در بر گيرنده اقداماتي است كه جهت سازماندهي،روابط كاري و هدفها صورت مي گيرد. رهبري </a:t>
            </a:r>
            <a:r>
              <a:rPr lang="fa-IR" sz="2100" dirty="0" smtClean="0"/>
              <a:t>كه </a:t>
            </a:r>
            <a:r>
              <a:rPr lang="fa-IR" sz="2100" dirty="0"/>
              <a:t>نمره ابتكار بالايي دارد رهبري است كه را كارهاي مشخصي را براي اعضاي گروه تعيين مي كند.و انتظار دارد در </a:t>
            </a:r>
            <a:r>
              <a:rPr lang="fa-IR" sz="2100" dirty="0" smtClean="0"/>
              <a:t>هنگام </a:t>
            </a:r>
            <a:r>
              <a:rPr lang="fa-IR" sz="2100" dirty="0"/>
              <a:t>كار استانداردهاي مشخصي استفاده كنند</a:t>
            </a:r>
            <a:r>
              <a:rPr lang="fa-IR" sz="2100" dirty="0" smtClean="0"/>
              <a:t>.</a:t>
            </a:r>
          </a:p>
          <a:p>
            <a:pPr marL="0" indent="0">
              <a:buNone/>
            </a:pPr>
            <a:r>
              <a:rPr lang="fa-IR" sz="2100" b="1" dirty="0" smtClean="0"/>
              <a:t>2-  </a:t>
            </a:r>
            <a:r>
              <a:rPr lang="fa-IR" sz="2100" b="1" dirty="0">
                <a:solidFill>
                  <a:srgbClr val="FF3399"/>
                </a:solidFill>
              </a:rPr>
              <a:t>مراعات حال ديگران</a:t>
            </a:r>
            <a:r>
              <a:rPr lang="fa-IR" sz="2100" b="1" dirty="0" smtClean="0">
                <a:solidFill>
                  <a:srgbClr val="FF3399"/>
                </a:solidFill>
              </a:rPr>
              <a:t>: </a:t>
            </a:r>
            <a:r>
              <a:rPr lang="fa-IR" sz="2100" dirty="0" smtClean="0"/>
              <a:t>شخص </a:t>
            </a:r>
            <a:r>
              <a:rPr lang="fa-IR" sz="2100" dirty="0"/>
              <a:t>رهبر به مساله اعتماد متقابل ديگران اهميت مي دهد براي عقايد زير دستان </a:t>
            </a:r>
            <a:r>
              <a:rPr lang="fa-IR" sz="2100" dirty="0" smtClean="0"/>
              <a:t>ارزش </a:t>
            </a:r>
            <a:r>
              <a:rPr lang="fa-IR" sz="2100" dirty="0"/>
              <a:t>قائل است احساسات و راحتي زير دستان را مورد توجه قرار مي دهد كسي كه در اين مورد نمره بالايي بگيرد كسي </a:t>
            </a:r>
            <a:r>
              <a:rPr lang="fa-IR" sz="2100" dirty="0" smtClean="0"/>
              <a:t>است </a:t>
            </a:r>
            <a:r>
              <a:rPr lang="fa-IR" sz="2100" dirty="0"/>
              <a:t>كه به زير دستان كمك مي كند تا مسائل شخصي خود را حل كنند</a:t>
            </a:r>
            <a:r>
              <a:rPr lang="fa-IR" sz="2100" dirty="0" smtClean="0"/>
              <a:t>.</a:t>
            </a:r>
          </a:p>
          <a:p>
            <a:pPr marL="0" indent="0">
              <a:buNone/>
            </a:pPr>
            <a:r>
              <a:rPr lang="fa-IR" sz="2100" dirty="0"/>
              <a:t>--- اگررهبري فقط از نظر مراعات حال ديگران نمره بالايي بگيردازنظرعملكرد نمي تواند چندان موفق باشد</a:t>
            </a:r>
            <a:r>
              <a:rPr lang="fa-IR" sz="2100" dirty="0" smtClean="0"/>
              <a:t>. </a:t>
            </a:r>
          </a:p>
          <a:p>
            <a:pPr marL="0" indent="0">
              <a:buNone/>
            </a:pPr>
            <a:r>
              <a:rPr lang="fa-IR" sz="2100" dirty="0"/>
              <a:t>--اگررهبر از نظر ابتكار عمل نمره بالايي بگيرد همواره موجب بالا رفتن نرخ يا ميزان شكايتها</a:t>
            </a:r>
            <a:r>
              <a:rPr lang="fa-IR" sz="2100" dirty="0" smtClean="0"/>
              <a:t>، غيبتها</a:t>
            </a:r>
            <a:r>
              <a:rPr lang="fa-IR" sz="2100" dirty="0"/>
              <a:t>، جابه جايي </a:t>
            </a:r>
            <a:r>
              <a:rPr lang="fa-IR" sz="2100" dirty="0" smtClean="0"/>
              <a:t>و </a:t>
            </a:r>
            <a:r>
              <a:rPr lang="fa-IR" sz="2100" dirty="0"/>
              <a:t>كاهش رضايت شغلي به جهت افزايش كارهاي تكراري و روزمره مي شود</a:t>
            </a:r>
            <a:r>
              <a:rPr lang="fa-IR" sz="2100" dirty="0" smtClean="0"/>
              <a:t>. </a:t>
            </a:r>
          </a:p>
          <a:p>
            <a:pPr marL="0" indent="0">
              <a:buNone/>
            </a:pPr>
            <a:r>
              <a:rPr lang="fa-IR" sz="2100" dirty="0"/>
              <a:t>---اگر در هر دو مورد نمره مثبتي بگيرد نتيجه كار وي در گروه و سازمان مثبت است البته موارد استثنا ء هم </a:t>
            </a:r>
            <a:r>
              <a:rPr lang="fa-IR" sz="2100" dirty="0" smtClean="0"/>
              <a:t>ديده </a:t>
            </a:r>
            <a:r>
              <a:rPr lang="fa-IR" sz="2100" dirty="0"/>
              <a:t>مي شود</a:t>
            </a:r>
            <a:r>
              <a:rPr lang="fa-IR" sz="2100" dirty="0" smtClean="0"/>
              <a:t>.</a:t>
            </a:r>
          </a:p>
          <a:p>
            <a:pPr marL="0" indent="0">
              <a:buNone/>
            </a:pPr>
            <a:r>
              <a:rPr lang="fa-IR" sz="2100" dirty="0"/>
              <a:t>ب) تحقيقات دانشگاه ميشيگان</a:t>
            </a:r>
            <a:r>
              <a:rPr lang="fa-IR" sz="2100" dirty="0" smtClean="0"/>
              <a:t>: در </a:t>
            </a:r>
            <a:r>
              <a:rPr lang="fa-IR" sz="2100" dirty="0"/>
              <a:t>اين تحقيق هم مي خواستند ويژگي رهبري رهبران تعيين كنند به گونه اي كه </a:t>
            </a:r>
            <a:r>
              <a:rPr lang="fa-IR" sz="2100" dirty="0" smtClean="0"/>
              <a:t>بتوان </a:t>
            </a:r>
            <a:r>
              <a:rPr lang="fa-IR" sz="2100" dirty="0"/>
              <a:t>اثربخشي عملكردرا اندازه گيري كرد</a:t>
            </a:r>
            <a:r>
              <a:rPr lang="fa-IR" sz="2100" dirty="0" smtClean="0"/>
              <a:t>. </a:t>
            </a:r>
            <a:r>
              <a:rPr lang="fa-IR" sz="2100" dirty="0"/>
              <a:t>كرد.كارخود را به دوبعد تقسيم </a:t>
            </a:r>
            <a:r>
              <a:rPr lang="fa-IR" sz="2100" dirty="0" smtClean="0"/>
              <a:t>كردند:</a:t>
            </a:r>
            <a:endParaRPr lang="fa-IR" sz="21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89</a:t>
            </a:fld>
            <a:endParaRPr lang="en-US" dirty="0"/>
          </a:p>
        </p:txBody>
      </p:sp>
    </p:spTree>
    <p:extLst>
      <p:ext uri="{BB962C8B-B14F-4D97-AF65-F5344CB8AC3E}">
        <p14:creationId xmlns:p14="http://schemas.microsoft.com/office/powerpoint/2010/main" val="146994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فصل 1: پيش درآمدي بر رفتار سازماني</a:t>
            </a:r>
            <a:endParaRPr lang="fa-IR" dirty="0"/>
          </a:p>
        </p:txBody>
      </p:sp>
      <p:sp>
        <p:nvSpPr>
          <p:cNvPr id="4" name="Text Placeholder 3"/>
          <p:cNvSpPr>
            <a:spLocks noGrp="1"/>
          </p:cNvSpPr>
          <p:nvPr>
            <p:ph type="body" sz="quarter" idx="18"/>
          </p:nvPr>
        </p:nvSpPr>
        <p:spPr>
          <a:xfrm>
            <a:off x="251718" y="1371600"/>
            <a:ext cx="8640762" cy="5257800"/>
          </a:xfrm>
        </p:spPr>
        <p:txBody>
          <a:bodyPr/>
          <a:lstStyle/>
          <a:p>
            <a:pPr marL="0" indent="0">
              <a:buNone/>
            </a:pPr>
            <a:r>
              <a:rPr lang="fa-IR" sz="2000" dirty="0"/>
              <a:t>در آنچه مي خواهد انجام دهد دوباره بينديشد و در فرآيند تصميم گيري هاي سازمان مشاركت كند. زماني كه تغييرات بسيار شديد وسريع است، توجه به اين موضوع كه اگر قرار باشد كار را از اول آغاز كنيم چگونه بايد آن را انجام داد، اساس و مبناي بازسازي را تشكيل مي دهد. اجراي اين روش مديران را وادار مي كند تا يك بار ديگر شيوه انجام امور را مورد توجه قرار دهند و ببينند كه اگر قرار بود كار را از نو آغاز كنند چگونه ساختار سازمان را تعيين مي كردند.</a:t>
            </a:r>
            <a:endParaRPr lang="fa-IR" sz="2000" dirty="0">
              <a:cs typeface="B Nazanin" pitchFamily="2" charset="-78"/>
            </a:endParaRPr>
          </a:p>
          <a:p>
            <a:pPr marL="0" indent="0">
              <a:buNone/>
            </a:pPr>
            <a:endParaRPr lang="fa-IR" sz="2000" dirty="0"/>
          </a:p>
          <a:p>
            <a:pPr marL="0" indent="0">
              <a:buNone/>
            </a:pPr>
            <a:r>
              <a:rPr lang="fa-IR" sz="2000" b="1" dirty="0">
                <a:solidFill>
                  <a:srgbClr val="FF0000"/>
                </a:solidFill>
              </a:rPr>
              <a:t>بهبود مهارت افراد:</a:t>
            </a:r>
          </a:p>
          <a:p>
            <a:pPr marL="0" indent="0">
              <a:buNone/>
            </a:pPr>
            <a:r>
              <a:rPr lang="fa-IR" sz="2000" dirty="0"/>
              <a:t>مديريت مي كوشد تا رفتار كاركنان را بهبود بخشد زيرا اين امر در اثر بخشي اهميت زيادي دارد. همچنين مي كوشد </a:t>
            </a:r>
            <a:r>
              <a:rPr lang="fa-IR" sz="2000" dirty="0" smtClean="0"/>
              <a:t>تا </a:t>
            </a:r>
            <a:r>
              <a:rPr lang="fa-IR" sz="2000" dirty="0"/>
              <a:t>ارتباطات بهتري با آنها برقرار كرده و تيم هاي اثر بخش تر به وجود آورد.</a:t>
            </a:r>
          </a:p>
          <a:p>
            <a:pPr marL="0" indent="0">
              <a:buNone/>
            </a:pPr>
            <a:endParaRPr lang="fa-IR" sz="2000" dirty="0" smtClean="0"/>
          </a:p>
          <a:p>
            <a:pPr marL="0" indent="0">
              <a:buNone/>
            </a:pPr>
            <a:r>
              <a:rPr lang="fa-IR" sz="2000" b="1" dirty="0">
                <a:solidFill>
                  <a:srgbClr val="FF0000"/>
                </a:solidFill>
                <a:cs typeface="B Nazanin" pitchFamily="2" charset="-78"/>
              </a:rPr>
              <a:t>نيروي كار گوناگون:</a:t>
            </a:r>
          </a:p>
          <a:p>
            <a:pPr marL="0" indent="0">
              <a:buNone/>
            </a:pPr>
            <a:r>
              <a:rPr lang="fa-IR" sz="2000" dirty="0">
                <a:cs typeface="B Nazanin" pitchFamily="2" charset="-78"/>
              </a:rPr>
              <a:t>يكي از مسائلي كه سازمان ها با آن مواجه هستند، مسئله سازش و كنار آمدن با افراد و كاركنان است كه تفاوت </a:t>
            </a:r>
            <a:r>
              <a:rPr lang="fa-IR" sz="2000" dirty="0" smtClean="0">
                <a:cs typeface="B Nazanin" pitchFamily="2" charset="-78"/>
              </a:rPr>
              <a:t>ها </a:t>
            </a:r>
            <a:r>
              <a:rPr lang="fa-IR" sz="2000" dirty="0">
                <a:cs typeface="B Nazanin" pitchFamily="2" charset="-78"/>
              </a:rPr>
              <a:t>زيادي با هم دارند. گوناگوني نيروي كار بدين معنا است كه سازمان ها بايد افرادي را استخدام كنند كه از نظر جنس، نژاد و قوميت تفاوتهاي زيادي دارند و مقصود از كاربرد عبارت مزبور اين است كه افرادي كه در سازمان كار مي كنند با هنجارهاي رايج كشور متفاوتند. </a:t>
            </a:r>
          </a:p>
          <a:p>
            <a:pPr marL="0" indent="0">
              <a:buNone/>
            </a:pPr>
            <a:endParaRPr lang="fa-IR" sz="2000" dirty="0">
              <a:cs typeface="B Nazanin" pitchFamily="2" charset="-78"/>
            </a:endParaRPr>
          </a:p>
          <a:p>
            <a:pPr marL="0" indent="0">
              <a:buNone/>
            </a:pPr>
            <a:endParaRPr lang="fa-IR" sz="2000" dirty="0">
              <a:cs typeface="B Nazanin" pitchFamily="2" charset="-78"/>
            </a:endParaRPr>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9</a:t>
            </a:fld>
            <a:endParaRPr lang="en-US" dirty="0"/>
          </a:p>
        </p:txBody>
      </p:sp>
    </p:spTree>
    <p:extLst>
      <p:ext uri="{BB962C8B-B14F-4D97-AF65-F5344CB8AC3E}">
        <p14:creationId xmlns:p14="http://schemas.microsoft.com/office/powerpoint/2010/main" val="25816724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556792"/>
            <a:ext cx="8640762" cy="4996408"/>
          </a:xfrm>
        </p:spPr>
        <p:txBody>
          <a:bodyPr/>
          <a:lstStyle/>
          <a:p>
            <a:pPr marL="0" indent="0">
              <a:buNone/>
            </a:pPr>
            <a:r>
              <a:rPr lang="fa-IR" sz="2000" b="1" dirty="0"/>
              <a:t>الف)رهبران كارمند </a:t>
            </a:r>
            <a:r>
              <a:rPr lang="fa-IR" sz="2000" b="1" dirty="0" smtClean="0"/>
              <a:t>گرا  ب)توليدگرا.</a:t>
            </a:r>
          </a:p>
          <a:p>
            <a:pPr marL="0" indent="0">
              <a:buNone/>
            </a:pPr>
            <a:r>
              <a:rPr lang="fa-IR" sz="2000" b="1" dirty="0">
                <a:solidFill>
                  <a:srgbClr val="FF3399"/>
                </a:solidFill>
              </a:rPr>
              <a:t>رهبران كارمندگرا: </a:t>
            </a:r>
            <a:r>
              <a:rPr lang="fa-IR" sz="2000" dirty="0"/>
              <a:t>به نيازهاي شخصي زير دستان توجه مي كردند.افراد باهم تفاوت شخصي و فردي </a:t>
            </a:r>
            <a:r>
              <a:rPr lang="fa-IR" sz="2000" dirty="0" smtClean="0"/>
              <a:t>دارند.</a:t>
            </a:r>
          </a:p>
          <a:p>
            <a:pPr marL="0" indent="0">
              <a:buNone/>
            </a:pPr>
            <a:r>
              <a:rPr lang="fa-IR" sz="2000" b="1" dirty="0">
                <a:solidFill>
                  <a:srgbClr val="FF3399"/>
                </a:solidFill>
              </a:rPr>
              <a:t>رهبران توليد </a:t>
            </a:r>
            <a:r>
              <a:rPr lang="fa-IR" sz="2000" b="1" dirty="0" smtClean="0">
                <a:solidFill>
                  <a:srgbClr val="FF3399"/>
                </a:solidFill>
              </a:rPr>
              <a:t>گرا: </a:t>
            </a:r>
            <a:r>
              <a:rPr lang="fa-IR" sz="2000" dirty="0" smtClean="0"/>
              <a:t>به </a:t>
            </a:r>
            <a:r>
              <a:rPr lang="fa-IR" sz="2000" dirty="0"/>
              <a:t>جنبه تخصصي و فني كار توجه داشته به كاركنان به عنوان ابزاري براي رسيدن به هدف </a:t>
            </a:r>
            <a:r>
              <a:rPr lang="fa-IR" sz="2000" dirty="0" smtClean="0"/>
              <a:t>توجه </a:t>
            </a:r>
            <a:r>
              <a:rPr lang="fa-IR" sz="2000" dirty="0"/>
              <a:t>مي كردند</a:t>
            </a:r>
            <a:r>
              <a:rPr lang="fa-IR" sz="2000" dirty="0" smtClean="0"/>
              <a:t>. </a:t>
            </a:r>
          </a:p>
          <a:p>
            <a:pPr marL="0" indent="0">
              <a:buNone/>
            </a:pPr>
            <a:r>
              <a:rPr lang="fa-IR" sz="2000" dirty="0"/>
              <a:t>---رهبران </a:t>
            </a:r>
            <a:r>
              <a:rPr lang="fa-IR" sz="2000" dirty="0">
                <a:solidFill>
                  <a:srgbClr val="FF3399"/>
                </a:solidFill>
              </a:rPr>
              <a:t>كارمند گرا </a:t>
            </a:r>
            <a:r>
              <a:rPr lang="fa-IR" sz="2000" dirty="0"/>
              <a:t>ميزان </a:t>
            </a:r>
            <a:r>
              <a:rPr lang="fa-IR" sz="2000" dirty="0">
                <a:solidFill>
                  <a:srgbClr val="FF3399"/>
                </a:solidFill>
              </a:rPr>
              <a:t>رضايت توليد و رضايت شغلي </a:t>
            </a:r>
            <a:r>
              <a:rPr lang="fa-IR" sz="2000" dirty="0"/>
              <a:t>افراد را ا</a:t>
            </a:r>
            <a:r>
              <a:rPr lang="fa-IR" sz="2000" dirty="0">
                <a:solidFill>
                  <a:srgbClr val="FF3399"/>
                </a:solidFill>
              </a:rPr>
              <a:t>فزايش</a:t>
            </a:r>
            <a:r>
              <a:rPr lang="fa-IR" sz="2000" dirty="0"/>
              <a:t> مي </a:t>
            </a:r>
            <a:r>
              <a:rPr lang="fa-IR" sz="2000" dirty="0" smtClean="0"/>
              <a:t>دهند.</a:t>
            </a:r>
          </a:p>
          <a:p>
            <a:pPr marL="0" indent="0">
              <a:buNone/>
            </a:pPr>
            <a:r>
              <a:rPr lang="fa-IR" sz="2000" dirty="0"/>
              <a:t>---رهبران </a:t>
            </a:r>
            <a:r>
              <a:rPr lang="fa-IR" sz="2000" dirty="0">
                <a:solidFill>
                  <a:srgbClr val="FF3399"/>
                </a:solidFill>
              </a:rPr>
              <a:t>توليد گرا </a:t>
            </a:r>
            <a:r>
              <a:rPr lang="fa-IR" sz="2000" dirty="0"/>
              <a:t>ميزان </a:t>
            </a:r>
            <a:r>
              <a:rPr lang="fa-IR" sz="2000" dirty="0">
                <a:solidFill>
                  <a:srgbClr val="FF3399"/>
                </a:solidFill>
              </a:rPr>
              <a:t>رضايت توليد و رضايت شغلي </a:t>
            </a:r>
            <a:r>
              <a:rPr lang="fa-IR" sz="2000" dirty="0"/>
              <a:t>افراد را </a:t>
            </a:r>
            <a:r>
              <a:rPr lang="fa-IR" sz="2000" dirty="0">
                <a:solidFill>
                  <a:srgbClr val="FF3399"/>
                </a:solidFill>
              </a:rPr>
              <a:t>كاهش</a:t>
            </a:r>
            <a:r>
              <a:rPr lang="fa-IR" sz="2000" dirty="0"/>
              <a:t> مي </a:t>
            </a:r>
            <a:r>
              <a:rPr lang="fa-IR" sz="2000" dirty="0" smtClean="0"/>
              <a:t>دهند. </a:t>
            </a:r>
          </a:p>
          <a:p>
            <a:pPr marL="0" indent="0">
              <a:buNone/>
            </a:pPr>
            <a:r>
              <a:rPr lang="fa-IR" sz="2000" b="1" dirty="0" smtClean="0">
                <a:solidFill>
                  <a:srgbClr val="FF0000"/>
                </a:solidFill>
              </a:rPr>
              <a:t>شبکه مدیریت </a:t>
            </a:r>
            <a:r>
              <a:rPr lang="en-US" sz="2000" b="1" dirty="0" smtClean="0">
                <a:solidFill>
                  <a:srgbClr val="FF0000"/>
                </a:solidFill>
              </a:rPr>
              <a:t>MANAGEMENT </a:t>
            </a:r>
            <a:r>
              <a:rPr lang="en-US" sz="2000" b="1" dirty="0" err="1" smtClean="0">
                <a:solidFill>
                  <a:srgbClr val="FF0000"/>
                </a:solidFill>
              </a:rPr>
              <a:t>GRiD</a:t>
            </a:r>
            <a:r>
              <a:rPr lang="fa-IR" sz="2000" b="1" dirty="0" smtClean="0">
                <a:solidFill>
                  <a:srgbClr val="FF0000"/>
                </a:solidFill>
              </a:rPr>
              <a:t>: </a:t>
            </a:r>
          </a:p>
          <a:p>
            <a:pPr marL="0" indent="0">
              <a:buNone/>
            </a:pPr>
            <a:r>
              <a:rPr lang="fa-IR" sz="2000" dirty="0"/>
              <a:t>شيوه رهبري بر دو محور رسم مي شود از آنجا كه مديران به افراد و توليد </a:t>
            </a:r>
            <a:r>
              <a:rPr lang="fa-IR" sz="2000" dirty="0" smtClean="0"/>
              <a:t>توجه </a:t>
            </a:r>
            <a:r>
              <a:rPr lang="fa-IR" sz="2000" dirty="0"/>
              <a:t>مي </a:t>
            </a:r>
            <a:r>
              <a:rPr lang="fa-IR" sz="2000" dirty="0" smtClean="0"/>
              <a:t>كنند. اين </a:t>
            </a:r>
            <a:r>
              <a:rPr lang="fa-IR" sz="2000" dirty="0"/>
              <a:t>نموداربراساس دو بعد رفتاري(ابتكار عمل و رعايت حال ديگران و يا كارمندگرا و توليد گرا </a:t>
            </a:r>
            <a:r>
              <a:rPr lang="fa-IR" sz="2000" dirty="0" smtClean="0"/>
              <a:t>) </a:t>
            </a:r>
            <a:r>
              <a:rPr lang="fa-IR" sz="2000" dirty="0"/>
              <a:t>مي باشد از نظر بليك و موتون مديراني كه از نظر شيوه رهبري زير </a:t>
            </a:r>
            <a:r>
              <a:rPr lang="fa-IR" sz="2000" dirty="0" smtClean="0"/>
              <a:t>عنوان 9/9 </a:t>
            </a:r>
            <a:r>
              <a:rPr lang="fa-IR" sz="2000" dirty="0"/>
              <a:t>قراردارند بهترين عملكرد را </a:t>
            </a:r>
            <a:r>
              <a:rPr lang="fa-IR" sz="2000" dirty="0" smtClean="0"/>
              <a:t>خواهند داشت. </a:t>
            </a:r>
          </a:p>
          <a:p>
            <a:pPr marL="0" indent="0">
              <a:buNone/>
            </a:pPr>
            <a:endParaRPr lang="fa-IR" sz="2000" dirty="0"/>
          </a:p>
          <a:p>
            <a:pPr marL="0" indent="0">
              <a:buNone/>
            </a:pPr>
            <a:r>
              <a:rPr lang="fa-IR" sz="2000" b="1" dirty="0" smtClean="0">
                <a:solidFill>
                  <a:srgbClr val="FF0000"/>
                </a:solidFill>
              </a:rPr>
              <a:t>3) </a:t>
            </a:r>
            <a:r>
              <a:rPr lang="fa-IR" sz="2000" b="1" dirty="0">
                <a:solidFill>
                  <a:srgbClr val="FF0000"/>
                </a:solidFill>
              </a:rPr>
              <a:t>تئوري اقتضايي : </a:t>
            </a:r>
            <a:r>
              <a:rPr lang="fa-IR" sz="2000" dirty="0"/>
              <a:t>دراين تئوري به موقعيت و اثرات آن توجه شده است تحقيقات زيادي انجام شده تا بدان وسيله </a:t>
            </a:r>
            <a:r>
              <a:rPr lang="fa-IR" sz="2000" dirty="0" smtClean="0"/>
              <a:t>عوامل </a:t>
            </a:r>
            <a:r>
              <a:rPr lang="fa-IR" sz="2000" dirty="0"/>
              <a:t>عمده موقعيتي كه بر اثر بخشي رهبري اثر مي گذارند تفكيك شوند.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90</a:t>
            </a:fld>
            <a:endParaRPr lang="en-US" dirty="0"/>
          </a:p>
        </p:txBody>
      </p:sp>
    </p:spTree>
    <p:extLst>
      <p:ext uri="{BB962C8B-B14F-4D97-AF65-F5344CB8AC3E}">
        <p14:creationId xmlns:p14="http://schemas.microsoft.com/office/powerpoint/2010/main" val="25979228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200" dirty="0"/>
              <a:t>متغييرهاي بررسي شده در اين تئوري عبارتند </a:t>
            </a:r>
            <a:r>
              <a:rPr lang="fa-IR" sz="2200" dirty="0" smtClean="0"/>
              <a:t>از: نوع </a:t>
            </a:r>
            <a:r>
              <a:rPr lang="fa-IR" sz="2200" dirty="0"/>
              <a:t>كاري كه انجام مي </a:t>
            </a:r>
            <a:r>
              <a:rPr lang="fa-IR" sz="2200" dirty="0" smtClean="0"/>
              <a:t>شود، شيوه </a:t>
            </a:r>
            <a:r>
              <a:rPr lang="fa-IR" sz="2200" dirty="0"/>
              <a:t>رهبري</a:t>
            </a:r>
            <a:r>
              <a:rPr lang="fa-IR" sz="2200" dirty="0" smtClean="0"/>
              <a:t>، رئيس </a:t>
            </a:r>
            <a:r>
              <a:rPr lang="fa-IR" sz="2200" dirty="0"/>
              <a:t>مستقيم آن كار، هنجارهاي گروه</a:t>
            </a:r>
            <a:r>
              <a:rPr lang="fa-IR" sz="2200" dirty="0" smtClean="0"/>
              <a:t>، بعدزماني (تقاضا و خواست زمان </a:t>
            </a:r>
            <a:r>
              <a:rPr lang="fa-IR" sz="2200" dirty="0"/>
              <a:t>)و </a:t>
            </a:r>
            <a:r>
              <a:rPr lang="fa-IR" sz="2200" dirty="0" smtClean="0"/>
              <a:t>فرهنگ سازماني.</a:t>
            </a:r>
          </a:p>
          <a:p>
            <a:pPr marL="0" indent="0">
              <a:buNone/>
            </a:pPr>
            <a:r>
              <a:rPr lang="fa-IR" sz="2200" dirty="0"/>
              <a:t>سه دسته از تئوري هاي اقتضايي عبارتند از</a:t>
            </a:r>
            <a:r>
              <a:rPr lang="fa-IR" sz="2200" dirty="0" smtClean="0"/>
              <a:t>: </a:t>
            </a:r>
            <a:r>
              <a:rPr lang="fa-IR" sz="2200" dirty="0"/>
              <a:t>الف- </a:t>
            </a:r>
            <a:r>
              <a:rPr lang="fa-IR" sz="2200" dirty="0">
                <a:solidFill>
                  <a:srgbClr val="FF3399"/>
                </a:solidFill>
              </a:rPr>
              <a:t>تئوري </a:t>
            </a:r>
            <a:r>
              <a:rPr lang="fa-IR" sz="2200" dirty="0" smtClean="0">
                <a:solidFill>
                  <a:srgbClr val="FF3399"/>
                </a:solidFill>
              </a:rPr>
              <a:t>فيدلر  </a:t>
            </a:r>
            <a:r>
              <a:rPr lang="fa-IR" sz="2200" dirty="0"/>
              <a:t>ب-</a:t>
            </a:r>
            <a:r>
              <a:rPr lang="fa-IR" sz="2200" dirty="0">
                <a:solidFill>
                  <a:srgbClr val="FF3399"/>
                </a:solidFill>
              </a:rPr>
              <a:t>تئوري مسير </a:t>
            </a:r>
            <a:r>
              <a:rPr lang="fa-IR" sz="2200" dirty="0" smtClean="0">
                <a:solidFill>
                  <a:srgbClr val="FF3399"/>
                </a:solidFill>
              </a:rPr>
              <a:t>هدف  </a:t>
            </a:r>
            <a:r>
              <a:rPr lang="fa-IR" sz="2200" dirty="0"/>
              <a:t>ج-ر</a:t>
            </a:r>
            <a:r>
              <a:rPr lang="fa-IR" sz="2200" dirty="0">
                <a:solidFill>
                  <a:srgbClr val="FF3399"/>
                </a:solidFill>
              </a:rPr>
              <a:t>هبري</a:t>
            </a:r>
            <a:r>
              <a:rPr lang="fa-IR" sz="2200" dirty="0"/>
              <a:t> </a:t>
            </a:r>
            <a:r>
              <a:rPr lang="fa-IR" sz="2200" dirty="0" smtClean="0">
                <a:solidFill>
                  <a:srgbClr val="FF3399"/>
                </a:solidFill>
              </a:rPr>
              <a:t>مشاركتي.</a:t>
            </a:r>
          </a:p>
          <a:p>
            <a:pPr marL="0" indent="0">
              <a:buNone/>
            </a:pPr>
            <a:r>
              <a:rPr lang="fa-IR" sz="2200" b="1" dirty="0">
                <a:solidFill>
                  <a:srgbClr val="FF3399"/>
                </a:solidFill>
              </a:rPr>
              <a:t>الف</a:t>
            </a:r>
            <a:r>
              <a:rPr lang="fa-IR" sz="2200" b="1" dirty="0" smtClean="0">
                <a:solidFill>
                  <a:srgbClr val="FF3399"/>
                </a:solidFill>
              </a:rPr>
              <a:t>) تئوري </a:t>
            </a:r>
            <a:r>
              <a:rPr lang="fa-IR" sz="2200" b="1" dirty="0">
                <a:solidFill>
                  <a:srgbClr val="FF3399"/>
                </a:solidFill>
              </a:rPr>
              <a:t>فيدلر</a:t>
            </a:r>
            <a:r>
              <a:rPr lang="fa-IR" sz="2200" b="1" dirty="0" smtClean="0">
                <a:solidFill>
                  <a:srgbClr val="FF3399"/>
                </a:solidFill>
              </a:rPr>
              <a:t>: </a:t>
            </a:r>
            <a:r>
              <a:rPr lang="fa-IR" sz="2200" dirty="0" smtClean="0"/>
              <a:t>فيدلر </a:t>
            </a:r>
            <a:r>
              <a:rPr lang="fa-IR" sz="2200" dirty="0"/>
              <a:t>توانست جامع ترين و گسترده ترين تئوري اقتضايي را در مورد رهبري ارائه كند</a:t>
            </a:r>
            <a:r>
              <a:rPr lang="fa-IR" sz="2200" dirty="0" smtClean="0"/>
              <a:t>. تئوري </a:t>
            </a:r>
            <a:r>
              <a:rPr lang="fa-IR" sz="2200" dirty="0"/>
              <a:t>او </a:t>
            </a:r>
            <a:r>
              <a:rPr lang="fa-IR" sz="2200" dirty="0" smtClean="0"/>
              <a:t>بيانگر </a:t>
            </a:r>
            <a:r>
              <a:rPr lang="fa-IR" sz="2200" dirty="0"/>
              <a:t>اينست كه عملكرد موفقيت آميز گروه به اين امر بستگي دارد كه شيوه رهبري بايد متناسب با موقعيت و شرايطي </a:t>
            </a:r>
            <a:r>
              <a:rPr lang="fa-IR" sz="2200" dirty="0" smtClean="0"/>
              <a:t>باشد </a:t>
            </a:r>
            <a:r>
              <a:rPr lang="fa-IR" sz="2200" dirty="0"/>
              <a:t>كه فرد در آن قراردارد</a:t>
            </a:r>
            <a:r>
              <a:rPr lang="fa-IR" sz="2200" dirty="0" smtClean="0"/>
              <a:t>. او </a:t>
            </a:r>
            <a:r>
              <a:rPr lang="fa-IR" sz="2200" dirty="0"/>
              <a:t>پرسشنامه ناخوشايندترين همكاررا تهيه كرد و هدف از طرح اين پرسشنامه آن بود كه </a:t>
            </a:r>
            <a:r>
              <a:rPr lang="fa-IR" sz="2200" dirty="0" smtClean="0"/>
              <a:t>مشخص </a:t>
            </a:r>
            <a:r>
              <a:rPr lang="fa-IR" sz="2200" dirty="0"/>
              <a:t>شود آيا رهبر به انسان توجه مي </a:t>
            </a:r>
            <a:r>
              <a:rPr lang="fa-IR" sz="2200" dirty="0" smtClean="0"/>
              <a:t>كند.</a:t>
            </a:r>
          </a:p>
          <a:p>
            <a:pPr marL="0" indent="0">
              <a:buNone/>
            </a:pPr>
            <a:r>
              <a:rPr lang="fa-IR" sz="2200" dirty="0"/>
              <a:t>(رابطه رئيس مرئوسي</a:t>
            </a:r>
            <a:r>
              <a:rPr lang="fa-IR" sz="2200" dirty="0" smtClean="0"/>
              <a:t>: يعني </a:t>
            </a:r>
            <a:r>
              <a:rPr lang="fa-IR" sz="2200" dirty="0"/>
              <a:t>ميزان اعتماد،اطمينان و احترامي كه زير دستان براي رهبر خود قائل </a:t>
            </a:r>
            <a:r>
              <a:rPr lang="fa-IR" sz="2200" dirty="0" smtClean="0"/>
              <a:t>هستند.</a:t>
            </a:r>
          </a:p>
          <a:p>
            <a:pPr marL="0" indent="0">
              <a:buNone/>
            </a:pPr>
            <a:r>
              <a:rPr lang="fa-IR" sz="2200" dirty="0" smtClean="0"/>
              <a:t> </a:t>
            </a:r>
            <a:r>
              <a:rPr lang="fa-IR" sz="2200" dirty="0"/>
              <a:t>ساختار يا نوع كاريا وظيفه كه بايد انجام شود</a:t>
            </a:r>
            <a:r>
              <a:rPr lang="fa-IR" sz="2200" dirty="0" smtClean="0"/>
              <a:t>: يعني </a:t>
            </a:r>
            <a:r>
              <a:rPr lang="fa-IR" sz="2200" dirty="0"/>
              <a:t>حدود يا ميزاني كه وظايف يا كارها يي كه بايد انجام </a:t>
            </a:r>
            <a:r>
              <a:rPr lang="fa-IR" sz="2200" dirty="0" smtClean="0"/>
              <a:t>شود.</a:t>
            </a:r>
          </a:p>
          <a:p>
            <a:pPr marL="0" indent="0">
              <a:buNone/>
            </a:pPr>
            <a:r>
              <a:rPr lang="fa-IR" sz="2200" dirty="0"/>
              <a:t>ميزان قدرت رهبر: يعني قدرت يا نفوذي كه يك رهبر مي تواند بر متغيرهايي چون استخدام و اخراج كاركنان، </a:t>
            </a:r>
            <a:r>
              <a:rPr lang="fa-IR" sz="2200" dirty="0" smtClean="0"/>
              <a:t>مقررات </a:t>
            </a:r>
            <a:r>
              <a:rPr lang="fa-IR" sz="2200" dirty="0"/>
              <a:t>انضباطي</a:t>
            </a:r>
            <a:r>
              <a:rPr lang="fa-IR" sz="2200" dirty="0" smtClean="0"/>
              <a:t>، ارتقاء </a:t>
            </a:r>
            <a:r>
              <a:rPr lang="fa-IR" sz="2200" dirty="0"/>
              <a:t>و افزايش حقوق كاركنان اعمال كند.)</a:t>
            </a:r>
            <a:endParaRPr lang="fa-IR" sz="2200" dirty="0">
              <a:solidFill>
                <a:srgbClr val="FF3399"/>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91</a:t>
            </a:fld>
            <a:endParaRPr lang="en-US" dirty="0"/>
          </a:p>
        </p:txBody>
      </p:sp>
    </p:spTree>
    <p:extLst>
      <p:ext uri="{BB962C8B-B14F-4D97-AF65-F5344CB8AC3E}">
        <p14:creationId xmlns:p14="http://schemas.microsoft.com/office/powerpoint/2010/main" val="815025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a:t>اين پرسشنامه نتيجه تئوري شخصيتي است ولي پا كمي فراتر گذاشته شده و مسائل موقعيتي نيز به آن اضافه شد </a:t>
            </a:r>
            <a:r>
              <a:rPr lang="fa-IR" sz="2000" dirty="0" smtClean="0"/>
              <a:t>او </a:t>
            </a:r>
            <a:r>
              <a:rPr lang="fa-IR" sz="2000" dirty="0"/>
              <a:t>فرد را در رابطه با وضع يا موقيت مورد نظر مورد توجه قرار دارد و سپس درصد برآمد تا اثر بخشي رهبر را به </a:t>
            </a:r>
            <a:r>
              <a:rPr lang="fa-IR" sz="2000" dirty="0" smtClean="0"/>
              <a:t>عنوان </a:t>
            </a:r>
            <a:r>
              <a:rPr lang="fa-IR" sz="2000" dirty="0"/>
              <a:t>تابعي از اين دو </a:t>
            </a:r>
            <a:r>
              <a:rPr lang="fa-IR" sz="2000" dirty="0" smtClean="0"/>
              <a:t>عامل(شخصيت- موقعيت</a:t>
            </a:r>
            <a:r>
              <a:rPr lang="fa-IR" sz="2000" dirty="0"/>
              <a:t>) درآورد</a:t>
            </a:r>
            <a:r>
              <a:rPr lang="fa-IR" sz="2000" dirty="0" smtClean="0"/>
              <a:t>. </a:t>
            </a:r>
          </a:p>
          <a:p>
            <a:pPr marL="0" indent="0">
              <a:buNone/>
            </a:pPr>
            <a:r>
              <a:rPr lang="fa-IR" sz="2000" dirty="0"/>
              <a:t>فيدلر اعتقاد داشت سبك يا شيوه رهبري عامل اصلي در موقيعت است. در پرسشنامه فيدلر 16 هدف گنجانده شد و </a:t>
            </a:r>
            <a:r>
              <a:rPr lang="fa-IR" sz="2000" dirty="0" smtClean="0"/>
              <a:t>از </a:t>
            </a:r>
            <a:r>
              <a:rPr lang="fa-IR" sz="2000" dirty="0"/>
              <a:t>افراد مي خواست در مورد همكاران خود بينديشند او بر اين باور بود كه كه با پر كردن پرسشنامه نوع رهبري </a:t>
            </a:r>
            <a:r>
              <a:rPr lang="fa-IR" sz="2000" dirty="0" smtClean="0"/>
              <a:t>فرد </a:t>
            </a:r>
            <a:r>
              <a:rPr lang="fa-IR" sz="2000" dirty="0"/>
              <a:t>مشخص مي شود. اين پرسشنامه جنبه مثبت داشت چرا كه اگر كسي از اين پرسشنامه نمره بالايي مي گرفت </a:t>
            </a:r>
            <a:r>
              <a:rPr lang="fa-IR" sz="2000" dirty="0" smtClean="0"/>
              <a:t>يعني </a:t>
            </a:r>
            <a:r>
              <a:rPr lang="fa-IR" sz="2000" dirty="0"/>
              <a:t>توانسته شخصي را كه به هيچ وجه نمي توان با آن همكاري كرد با جملات مطلوب معرفي كرده پس در زمره </a:t>
            </a:r>
            <a:r>
              <a:rPr lang="fa-IR" sz="2000" dirty="0" smtClean="0"/>
              <a:t>افراد </a:t>
            </a:r>
            <a:r>
              <a:rPr lang="fa-IR" sz="2000" dirty="0"/>
              <a:t>مردمي قرار مي </a:t>
            </a:r>
            <a:r>
              <a:rPr lang="fa-IR" sz="2000" dirty="0" smtClean="0"/>
              <a:t>گيردو اگر </a:t>
            </a:r>
            <a:r>
              <a:rPr lang="fa-IR" sz="2000" dirty="0"/>
              <a:t>نمره پايين مي گرفت طرفدار توليد </a:t>
            </a:r>
            <a:r>
              <a:rPr lang="fa-IR" sz="2000" dirty="0" smtClean="0"/>
              <a:t>و محصول </a:t>
            </a:r>
            <a:r>
              <a:rPr lang="fa-IR" sz="2000" dirty="0"/>
              <a:t>بوده </a:t>
            </a:r>
            <a:r>
              <a:rPr lang="fa-IR" sz="2000" dirty="0" smtClean="0"/>
              <a:t>و فيدلر او را </a:t>
            </a:r>
            <a:r>
              <a:rPr lang="fa-IR" sz="2000" dirty="0"/>
              <a:t>توليد گرا مي ناميد</a:t>
            </a:r>
            <a:r>
              <a:rPr lang="fa-IR" sz="2000" dirty="0" smtClean="0"/>
              <a:t>. </a:t>
            </a:r>
            <a:r>
              <a:rPr lang="fa-IR" sz="2000" dirty="0">
                <a:solidFill>
                  <a:srgbClr val="FF3399"/>
                </a:solidFill>
              </a:rPr>
              <a:t>فيدلر</a:t>
            </a:r>
            <a:r>
              <a:rPr lang="fa-IR" sz="2000" dirty="0"/>
              <a:t> </a:t>
            </a:r>
            <a:r>
              <a:rPr lang="fa-IR" sz="2000" dirty="0">
                <a:solidFill>
                  <a:srgbClr val="FF3399"/>
                </a:solidFill>
              </a:rPr>
              <a:t>فرض خود </a:t>
            </a:r>
            <a:r>
              <a:rPr lang="fa-IR" sz="2000" dirty="0"/>
              <a:t>را بر اين گذاشت كه </a:t>
            </a:r>
            <a:r>
              <a:rPr lang="fa-IR" sz="2000" dirty="0">
                <a:solidFill>
                  <a:srgbClr val="FF3399"/>
                </a:solidFill>
              </a:rPr>
              <a:t>شيوه رهبري ثابت است يعني فرد كارگرا يا كارمند گرا</a:t>
            </a:r>
            <a:r>
              <a:rPr lang="fa-IR" sz="2000" dirty="0" smtClean="0"/>
              <a:t>. </a:t>
            </a:r>
          </a:p>
          <a:p>
            <a:pPr marL="0" indent="0">
              <a:buNone/>
            </a:pPr>
            <a:r>
              <a:rPr lang="fa-IR" sz="2000" dirty="0"/>
              <a:t>حال پس از مشخص شدن نوع رهبري بايد رهبر با موقعيت متناسب شود. گام بعدي آن است كه وضع يا </a:t>
            </a:r>
            <a:r>
              <a:rPr lang="fa-IR" sz="2000" dirty="0" smtClean="0"/>
              <a:t>موقعيت </a:t>
            </a:r>
            <a:r>
              <a:rPr lang="fa-IR" sz="2000" dirty="0"/>
              <a:t>را در چارچوب اين سه متغيير اقتضايي بررسي كنيم</a:t>
            </a:r>
            <a:r>
              <a:rPr lang="fa-IR" sz="2000" dirty="0" smtClean="0"/>
              <a:t>، مثلاً </a:t>
            </a:r>
            <a:r>
              <a:rPr lang="fa-IR" sz="2000" dirty="0"/>
              <a:t>اگر در جايي قرار است كارها بسيار دقيق انجام </a:t>
            </a:r>
            <a:r>
              <a:rPr lang="fa-IR" sz="2000" dirty="0" smtClean="0"/>
              <a:t>شود. </a:t>
            </a:r>
            <a:r>
              <a:rPr lang="fa-IR" sz="2000" dirty="0"/>
              <a:t>مثل محاسبه دستمزد و شخص مسئول آزادي عمل داشته مي تواند به افراد پاداش دهد يا آنها را توبيخ نمايد بايد </a:t>
            </a:r>
            <a:r>
              <a:rPr lang="fa-IR" sz="2000" dirty="0" smtClean="0"/>
              <a:t>فردي </a:t>
            </a:r>
            <a:r>
              <a:rPr lang="fa-IR" sz="2000" dirty="0"/>
              <a:t>دررأس قرار گيرد كه از نظر ميزان قدرت در سطح بالايي </a:t>
            </a:r>
            <a:r>
              <a:rPr lang="fa-IR" sz="2000" dirty="0" smtClean="0"/>
              <a:t>است.</a:t>
            </a:r>
          </a:p>
          <a:p>
            <a:pPr marL="0" indent="0">
              <a:buNone/>
            </a:pPr>
            <a:r>
              <a:rPr lang="fa-IR" sz="2000" dirty="0"/>
              <a:t>با استفاده از پرسشنامه فيدلر و سه متغيير اقتضايي مي توان افراد را در رأس كارهايي گماشت </a:t>
            </a:r>
            <a:r>
              <a:rPr lang="fa-IR" sz="2000" dirty="0" smtClean="0"/>
              <a:t>كه از نظر رهبري داراي بالاترين اثر بخشي باشند.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92</a:t>
            </a:fld>
            <a:endParaRPr lang="en-US" dirty="0"/>
          </a:p>
        </p:txBody>
      </p:sp>
    </p:spTree>
    <p:extLst>
      <p:ext uri="{BB962C8B-B14F-4D97-AF65-F5344CB8AC3E}">
        <p14:creationId xmlns:p14="http://schemas.microsoft.com/office/powerpoint/2010/main" val="12748098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r>
              <a:rPr lang="fa-IR" sz="2000" dirty="0" smtClean="0"/>
              <a:t>نتيجه </a:t>
            </a:r>
            <a:r>
              <a:rPr lang="fa-IR" sz="2000" dirty="0"/>
              <a:t>كلي رهبراني كه به توليد توجه مي كنند در شرايط بسيار مطلوب در مقايسه با مديراني كه به روابط </a:t>
            </a:r>
            <a:r>
              <a:rPr lang="fa-IR" sz="2000" dirty="0" smtClean="0"/>
              <a:t>انساني </a:t>
            </a:r>
            <a:r>
              <a:rPr lang="fa-IR" sz="2000" dirty="0"/>
              <a:t>توجه مي كنند بهتر عمل مي كنند</a:t>
            </a:r>
            <a:r>
              <a:rPr lang="fa-IR" sz="2000" dirty="0" smtClean="0"/>
              <a:t>. </a:t>
            </a:r>
          </a:p>
          <a:p>
            <a:pPr marL="0" indent="0">
              <a:buNone/>
            </a:pPr>
            <a:r>
              <a:rPr lang="fa-IR" sz="2000" dirty="0"/>
              <a:t>نتيجه بدست آمده اين است كه فيدلر در زمينه درك رهبري اثر بخش، گامهاي بلند و مهمي برداشت. تحقيقات </a:t>
            </a:r>
            <a:r>
              <a:rPr lang="fa-IR" sz="2000" dirty="0" smtClean="0"/>
              <a:t>زيادي </a:t>
            </a:r>
            <a:r>
              <a:rPr lang="fa-IR" sz="2000" dirty="0"/>
              <a:t>در اين زمينه انجام شده نتوانست به مدركي دست يابد كه الگوي مذبور را تأييد نمايد.اگر متغييرهاي ديگر به الگو </a:t>
            </a:r>
            <a:r>
              <a:rPr lang="fa-IR" sz="2000" dirty="0" smtClean="0"/>
              <a:t>اضافه </a:t>
            </a:r>
            <a:r>
              <a:rPr lang="fa-IR" sz="2000" dirty="0"/>
              <a:t>شود مفيد واقع خواهد شد ولي همچنان كارهاي فيدلر در توجيه اثربخشي مدير كاربردهاي زيادي دارد</a:t>
            </a:r>
            <a:r>
              <a:rPr lang="fa-IR" sz="2000" dirty="0" smtClean="0"/>
              <a:t>. </a:t>
            </a:r>
            <a:endParaRPr lang="fa-IR" sz="2000" dirty="0"/>
          </a:p>
          <a:p>
            <a:pPr marL="0" indent="0">
              <a:buNone/>
            </a:pPr>
            <a:r>
              <a:rPr lang="fa-IR" sz="2000" b="1" dirty="0">
                <a:solidFill>
                  <a:srgbClr val="FF3399"/>
                </a:solidFill>
              </a:rPr>
              <a:t>ب)تئوري مسير </a:t>
            </a:r>
            <a:r>
              <a:rPr lang="fa-IR" sz="2000" b="1" dirty="0" smtClean="0">
                <a:solidFill>
                  <a:srgbClr val="FF3399"/>
                </a:solidFill>
              </a:rPr>
              <a:t>هدف: </a:t>
            </a:r>
            <a:r>
              <a:rPr lang="fa-IR" sz="2000" dirty="0" smtClean="0"/>
              <a:t>يكي </a:t>
            </a:r>
            <a:r>
              <a:rPr lang="fa-IR" sz="2000" dirty="0"/>
              <a:t>از ارزشمندترين تئوريهاست كه توسط رابرت هوس ارائه شده است اساس اين تئوري </a:t>
            </a:r>
            <a:r>
              <a:rPr lang="fa-IR" sz="2000" dirty="0" smtClean="0"/>
              <a:t>چنين </a:t>
            </a:r>
            <a:r>
              <a:rPr lang="fa-IR" sz="2000" dirty="0"/>
              <a:t>است كار رهبران اين است كه به پيروان خود كمك كند تا بتوانند به هدفها دست يابند آنها را هدايت و رهبري كند </a:t>
            </a:r>
            <a:r>
              <a:rPr lang="fa-IR" sz="2000" dirty="0" smtClean="0"/>
              <a:t>تا </a:t>
            </a:r>
            <a:r>
              <a:rPr lang="fa-IR" sz="2000" dirty="0"/>
              <a:t>مطمئن شود كه هدفهاي آنان با هدفهاي كلي گروه</a:t>
            </a:r>
            <a:r>
              <a:rPr lang="fa-IR" sz="2000" dirty="0" smtClean="0"/>
              <a:t>، سازمان </a:t>
            </a:r>
            <a:r>
              <a:rPr lang="fa-IR" sz="2000" dirty="0"/>
              <a:t>سازگار است. با توجه به اين تئوري رفتار رهبر تا آنجا </a:t>
            </a:r>
            <a:r>
              <a:rPr lang="fa-IR" sz="2000" dirty="0" smtClean="0"/>
              <a:t>مورد </a:t>
            </a:r>
            <a:r>
              <a:rPr lang="fa-IR" sz="2000" dirty="0"/>
              <a:t>قبول زير دستان قرار مي گيرد كه بتواند موجبات رضايت آنها را در زمان كنوني و آينده برآورد</a:t>
            </a:r>
            <a:r>
              <a:rPr lang="fa-IR" sz="2000" dirty="0" smtClean="0"/>
              <a:t>. در </a:t>
            </a:r>
            <a:r>
              <a:rPr lang="fa-IR" sz="2000" dirty="0"/>
              <a:t>شرايط زير رفتار </a:t>
            </a:r>
            <a:r>
              <a:rPr lang="fa-IR" sz="2000" dirty="0" smtClean="0"/>
              <a:t>رهبر </a:t>
            </a:r>
            <a:r>
              <a:rPr lang="fa-IR" sz="2000" dirty="0"/>
              <a:t>موجب تحريك و انگيزش كاركنان مي </a:t>
            </a:r>
            <a:r>
              <a:rPr lang="fa-IR" sz="2000" dirty="0" smtClean="0"/>
              <a:t>شود.</a:t>
            </a:r>
          </a:p>
          <a:p>
            <a:pPr marL="457200" indent="-457200">
              <a:buAutoNum type="arabicParenR"/>
            </a:pPr>
            <a:r>
              <a:rPr lang="fa-IR" sz="2000" dirty="0" smtClean="0"/>
              <a:t>اگر </a:t>
            </a:r>
            <a:r>
              <a:rPr lang="fa-IR" sz="2000" dirty="0"/>
              <a:t>عملكرد رضايتبخش بتواند كاركنان را راضي نگه دارد اين نياز را تأ مين كند</a:t>
            </a:r>
            <a:r>
              <a:rPr lang="fa-IR" sz="2000" dirty="0" smtClean="0"/>
              <a:t>.</a:t>
            </a:r>
          </a:p>
          <a:p>
            <a:pPr marL="0" indent="0">
              <a:buNone/>
            </a:pPr>
            <a:r>
              <a:rPr lang="fa-IR" sz="2000" dirty="0"/>
              <a:t>2) كاركنان را هدايت،ارشاد و رهبري كند و نيز اين كه كاركنان را به پاداشهايي برساند كه در خور عملكرد اثر </a:t>
            </a:r>
            <a:r>
              <a:rPr lang="fa-IR" sz="2000" dirty="0" smtClean="0"/>
              <a:t>بخش </a:t>
            </a:r>
            <a:r>
              <a:rPr lang="fa-IR" sz="2000" dirty="0"/>
              <a:t>باشد.</a:t>
            </a:r>
          </a:p>
        </p:txBody>
      </p:sp>
      <p:sp>
        <p:nvSpPr>
          <p:cNvPr id="6" name="Slide Number Placeholder 5"/>
          <p:cNvSpPr>
            <a:spLocks noGrp="1"/>
          </p:cNvSpPr>
          <p:nvPr>
            <p:ph type="sldNum" sz="quarter" idx="16"/>
          </p:nvPr>
        </p:nvSpPr>
        <p:spPr/>
        <p:txBody>
          <a:bodyPr/>
          <a:lstStyle/>
          <a:p>
            <a:fld id="{D022A6DD-1C55-46BB-9D13-6EE9CF3BE74F}" type="slidenum">
              <a:rPr lang="en-US" smtClean="0"/>
              <a:pPr/>
              <a:t>93</a:t>
            </a:fld>
            <a:endParaRPr lang="en-US" dirty="0"/>
          </a:p>
        </p:txBody>
      </p:sp>
    </p:spTree>
    <p:extLst>
      <p:ext uri="{BB962C8B-B14F-4D97-AF65-F5344CB8AC3E}">
        <p14:creationId xmlns:p14="http://schemas.microsoft.com/office/powerpoint/2010/main" val="26906330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524000"/>
            <a:ext cx="8640762" cy="5105400"/>
          </a:xfrm>
        </p:spPr>
        <p:txBody>
          <a:bodyPr/>
          <a:lstStyle/>
          <a:p>
            <a:pPr marL="0" indent="0">
              <a:buNone/>
            </a:pPr>
            <a:r>
              <a:rPr lang="fa-IR" sz="2000" dirty="0"/>
              <a:t>پژوهشگر مذبور دربارة اين گفتار، 4 نوع رفتار رهبري را شناسايي كرد</a:t>
            </a:r>
            <a:r>
              <a:rPr lang="fa-IR" sz="2000" dirty="0" smtClean="0"/>
              <a:t>: </a:t>
            </a:r>
          </a:p>
          <a:p>
            <a:pPr marL="457200" indent="-457200">
              <a:buFont typeface="+mj-lt"/>
              <a:buAutoNum type="arabicPeriod"/>
            </a:pPr>
            <a:r>
              <a:rPr lang="fa-IR" sz="2000" dirty="0"/>
              <a:t>رهبري كه دستور صادر مي كند (ارشادي</a:t>
            </a:r>
            <a:r>
              <a:rPr lang="fa-IR" sz="2000" dirty="0" smtClean="0"/>
              <a:t>)</a:t>
            </a:r>
          </a:p>
          <a:p>
            <a:pPr marL="457200" indent="-457200">
              <a:buFont typeface="+mj-lt"/>
              <a:buAutoNum type="arabicPeriod"/>
            </a:pPr>
            <a:r>
              <a:rPr lang="fa-IR" sz="2000" dirty="0"/>
              <a:t>رهبر </a:t>
            </a:r>
            <a:r>
              <a:rPr lang="fa-IR" sz="2000" dirty="0" smtClean="0"/>
              <a:t>حمايتي</a:t>
            </a:r>
          </a:p>
          <a:p>
            <a:pPr marL="457200" indent="-457200">
              <a:buFont typeface="+mj-lt"/>
              <a:buAutoNum type="arabicPeriod"/>
            </a:pPr>
            <a:r>
              <a:rPr lang="fa-IR" sz="2000" dirty="0"/>
              <a:t>رهبر مشاورتي كه با زير دستان مشورت مي </a:t>
            </a:r>
            <a:r>
              <a:rPr lang="fa-IR" sz="2000" dirty="0" smtClean="0"/>
              <a:t>كند</a:t>
            </a:r>
          </a:p>
          <a:p>
            <a:pPr marL="457200" indent="-457200">
              <a:buFont typeface="+mj-lt"/>
              <a:buAutoNum type="arabicPeriod"/>
            </a:pPr>
            <a:r>
              <a:rPr lang="fa-IR" sz="2000" dirty="0"/>
              <a:t>رهبري كه در صدد كسب موفقيت است هدفهاي چالشگر يا هماورد طلب را در نظر مي گيرد و انتظار دارد </a:t>
            </a:r>
            <a:r>
              <a:rPr lang="fa-IR" sz="2000" dirty="0" smtClean="0"/>
              <a:t>كه </a:t>
            </a:r>
            <a:r>
              <a:rPr lang="fa-IR" sz="2000" dirty="0"/>
              <a:t>زير دستان به بهترين وجه ممكن كار </a:t>
            </a:r>
            <a:r>
              <a:rPr lang="fa-IR" sz="2000" dirty="0" smtClean="0"/>
              <a:t>كنند.</a:t>
            </a:r>
          </a:p>
          <a:p>
            <a:pPr marL="0" indent="0">
              <a:buNone/>
            </a:pPr>
            <a:endParaRPr lang="fa-IR" sz="2000" dirty="0" smtClean="0"/>
          </a:p>
          <a:p>
            <a:pPr marL="0" indent="0">
              <a:lnSpc>
                <a:spcPct val="150000"/>
              </a:lnSpc>
              <a:buNone/>
            </a:pPr>
            <a:r>
              <a:rPr lang="fa-IR" sz="2000" dirty="0"/>
              <a:t>برعكس عقيده فيدلر رابرت هوس اعتقاد دارد كه رهبر انعطاف پذير است</a:t>
            </a:r>
            <a:r>
              <a:rPr lang="fa-IR" sz="2000" dirty="0" smtClean="0"/>
              <a:t>. </a:t>
            </a:r>
            <a:r>
              <a:rPr lang="fa-IR" sz="2000" dirty="0">
                <a:solidFill>
                  <a:srgbClr val="FF3399"/>
                </a:solidFill>
              </a:rPr>
              <a:t>رابرت هوس </a:t>
            </a:r>
            <a:r>
              <a:rPr lang="fa-IR" sz="2000" dirty="0"/>
              <a:t>اعتقاددارد كه </a:t>
            </a:r>
            <a:r>
              <a:rPr lang="fa-IR" sz="2000" dirty="0">
                <a:solidFill>
                  <a:srgbClr val="FF3399"/>
                </a:solidFill>
              </a:rPr>
              <a:t>رهبربايد به عوامل اقتضايي محيط وعوامل اقتضايي زير دستان توجه نمايد </a:t>
            </a:r>
            <a:r>
              <a:rPr lang="fa-IR" sz="2000" dirty="0"/>
              <a:t>مطابق </a:t>
            </a:r>
            <a:r>
              <a:rPr lang="fa-IR" sz="2000" dirty="0" smtClean="0"/>
              <a:t>شكل که در صفحه بعد ارائه شده است.</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94</a:t>
            </a:fld>
            <a:endParaRPr lang="en-US" dirty="0"/>
          </a:p>
        </p:txBody>
      </p:sp>
    </p:spTree>
    <p:extLst>
      <p:ext uri="{BB962C8B-B14F-4D97-AF65-F5344CB8AC3E}">
        <p14:creationId xmlns:p14="http://schemas.microsoft.com/office/powerpoint/2010/main" val="452588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447800"/>
            <a:ext cx="8640762" cy="5181600"/>
          </a:xfrm>
        </p:spPr>
        <p:txBody>
          <a:bodyPr/>
          <a:lstStyle/>
          <a:p>
            <a:pPr marL="0" indent="0">
              <a:buNone/>
            </a:pPr>
            <a:endParaRPr lang="fa-I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471613"/>
            <a:ext cx="84582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6"/>
          </p:nvPr>
        </p:nvSpPr>
        <p:spPr/>
        <p:txBody>
          <a:bodyPr/>
          <a:lstStyle/>
          <a:p>
            <a:fld id="{D022A6DD-1C55-46BB-9D13-6EE9CF3BE74F}" type="slidenum">
              <a:rPr lang="en-US" smtClean="0"/>
              <a:pPr/>
              <a:t>95</a:t>
            </a:fld>
            <a:endParaRPr lang="en-US" dirty="0"/>
          </a:p>
        </p:txBody>
      </p:sp>
    </p:spTree>
    <p:extLst>
      <p:ext uri="{BB962C8B-B14F-4D97-AF65-F5344CB8AC3E}">
        <p14:creationId xmlns:p14="http://schemas.microsoft.com/office/powerpoint/2010/main" val="2360274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371600"/>
            <a:ext cx="8640762" cy="5257800"/>
          </a:xfrm>
        </p:spPr>
        <p:txBody>
          <a:bodyPr/>
          <a:lstStyle/>
          <a:p>
            <a:pPr marL="0" indent="0">
              <a:buNone/>
            </a:pPr>
            <a:r>
              <a:rPr lang="fa-IR" sz="2000" dirty="0"/>
              <a:t>بنابراين هنگامي كه او به اين عوامل توجه ننمايد هيچ موفقيتي نخواهد داشت</a:t>
            </a:r>
            <a:r>
              <a:rPr lang="fa-IR" sz="2000" dirty="0" smtClean="0"/>
              <a:t>. </a:t>
            </a:r>
          </a:p>
          <a:p>
            <a:pPr marL="0" indent="0">
              <a:buNone/>
            </a:pPr>
            <a:r>
              <a:rPr lang="fa-IR" sz="2000" b="1" dirty="0">
                <a:solidFill>
                  <a:srgbClr val="FF3399"/>
                </a:solidFill>
              </a:rPr>
              <a:t>آينده تئوري مسير هدف: </a:t>
            </a:r>
            <a:r>
              <a:rPr lang="fa-IR" sz="2000" dirty="0"/>
              <a:t>مي توان انتظار داشت كه بيشتر مورد توجه قرار گرفته و درآن تغييراتي اعمال شود و متغير </a:t>
            </a:r>
            <a:r>
              <a:rPr lang="fa-IR" sz="2000" dirty="0" smtClean="0"/>
              <a:t>هاي </a:t>
            </a:r>
            <a:r>
              <a:rPr lang="fa-IR" sz="2000" dirty="0"/>
              <a:t>واسطه اي به آن اضافه </a:t>
            </a:r>
            <a:r>
              <a:rPr lang="fa-IR" sz="2000" dirty="0" smtClean="0"/>
              <a:t>گردد.</a:t>
            </a:r>
          </a:p>
          <a:p>
            <a:pPr marL="0" indent="0">
              <a:buNone/>
            </a:pPr>
            <a:r>
              <a:rPr lang="fa-IR" sz="2000" b="1" dirty="0">
                <a:solidFill>
                  <a:srgbClr val="FF3399"/>
                </a:solidFill>
              </a:rPr>
              <a:t>ج)تئوري الگوي رهبري مشاركتي</a:t>
            </a:r>
            <a:r>
              <a:rPr lang="fa-IR" sz="2000" b="1" dirty="0" smtClean="0">
                <a:solidFill>
                  <a:srgbClr val="FF3399"/>
                </a:solidFill>
              </a:rPr>
              <a:t>: </a:t>
            </a:r>
            <a:r>
              <a:rPr lang="fa-IR" sz="2000" dirty="0"/>
              <a:t>ويكتورم </a:t>
            </a:r>
            <a:r>
              <a:rPr lang="fa-IR" sz="2000" dirty="0" smtClean="0"/>
              <a:t>و فليپ </a:t>
            </a:r>
            <a:r>
              <a:rPr lang="fa-IR" sz="2000" dirty="0"/>
              <a:t>يتان الگوي رهبري مشاركتي را ارائه كردند</a:t>
            </a:r>
            <a:r>
              <a:rPr lang="fa-IR" sz="2000" dirty="0" smtClean="0"/>
              <a:t>. در </a:t>
            </a:r>
            <a:r>
              <a:rPr lang="fa-IR" sz="2000" dirty="0"/>
              <a:t>اين الگو رفتار رهبر و مشاركت اعضا در تصميم </a:t>
            </a:r>
            <a:r>
              <a:rPr lang="fa-IR" sz="2000" dirty="0" smtClean="0"/>
              <a:t>گيري </a:t>
            </a:r>
            <a:r>
              <a:rPr lang="fa-IR" sz="2000" dirty="0"/>
              <a:t>مورد توجه قرار مي گرفت</a:t>
            </a:r>
            <a:r>
              <a:rPr lang="fa-IR" sz="2000" dirty="0" smtClean="0"/>
              <a:t>. آنان </a:t>
            </a:r>
            <a:r>
              <a:rPr lang="fa-IR" sz="2000" dirty="0"/>
              <a:t>معتقد بودند كه رفتار رهبر بنا به ساختار كاري (يكنواخت يا غير يكنواخت </a:t>
            </a:r>
            <a:r>
              <a:rPr lang="fa-IR" sz="2000" dirty="0" smtClean="0"/>
              <a:t>) </a:t>
            </a:r>
            <a:r>
              <a:rPr lang="fa-IR" sz="2000" dirty="0"/>
              <a:t>بايد تغيير </a:t>
            </a:r>
            <a:r>
              <a:rPr lang="fa-IR" sz="2000" dirty="0" smtClean="0"/>
              <a:t>كند. يعني </a:t>
            </a:r>
            <a:r>
              <a:rPr lang="fa-IR" sz="2000" dirty="0"/>
              <a:t>ميزان مشاركت در تصميم گيري با توجه به شرايط مختلف تغيير مي كند. </a:t>
            </a:r>
            <a:endParaRPr lang="fa-IR" sz="2000" dirty="0" smtClean="0"/>
          </a:p>
          <a:p>
            <a:pPr marL="0" indent="0">
              <a:buNone/>
            </a:pPr>
            <a:r>
              <a:rPr lang="fa-IR" sz="2000" b="1" dirty="0">
                <a:solidFill>
                  <a:srgbClr val="FF0000"/>
                </a:solidFill>
              </a:rPr>
              <a:t>رهبري زنان با مردان متفاوت است</a:t>
            </a:r>
            <a:r>
              <a:rPr lang="fa-IR" sz="2000" b="1" dirty="0" smtClean="0">
                <a:solidFill>
                  <a:srgbClr val="FF0000"/>
                </a:solidFill>
              </a:rPr>
              <a:t>:</a:t>
            </a:r>
          </a:p>
          <a:p>
            <a:pPr marL="0" indent="0">
              <a:buNone/>
            </a:pPr>
            <a:r>
              <a:rPr lang="fa-IR" sz="2000" dirty="0"/>
              <a:t>تحقيقها به دو نتيجه در اين زمينه رسيدند: از نظر شيوه رهبري تشابه بين زن ومرد بيش از نقاط اختلاف آنان </a:t>
            </a:r>
            <a:r>
              <a:rPr lang="fa-IR" sz="2000" dirty="0" smtClean="0"/>
              <a:t>است. </a:t>
            </a:r>
            <a:r>
              <a:rPr lang="fa-IR" sz="2000" dirty="0"/>
              <a:t>دوم تفاوت زن ومرد در اين است كه زنان شيوه مردم سالاري را بر مي گزينند و مردان شيوه فرماندهي و دستور دهي</a:t>
            </a:r>
            <a:r>
              <a:rPr lang="fa-IR" sz="2000" dirty="0" smtClean="0"/>
              <a:t>. </a:t>
            </a:r>
          </a:p>
          <a:p>
            <a:pPr marL="0" indent="0">
              <a:buNone/>
            </a:pPr>
            <a:r>
              <a:rPr lang="fa-IR" sz="2000" dirty="0"/>
              <a:t>با توجه به تحقيقات انجام شده شيوه رهبري زنان با مردان متفاوت است</a:t>
            </a:r>
            <a:r>
              <a:rPr lang="fa-IR" sz="2000" dirty="0" smtClean="0"/>
              <a:t>. زنان </a:t>
            </a:r>
            <a:r>
              <a:rPr lang="fa-IR" sz="2000" dirty="0"/>
              <a:t>مشاركت اعضا را تشويق و </a:t>
            </a:r>
            <a:r>
              <a:rPr lang="fa-IR" sz="2000" dirty="0" smtClean="0"/>
              <a:t>تقويت </a:t>
            </a:r>
            <a:r>
              <a:rPr lang="fa-IR" sz="2000" dirty="0"/>
              <a:t>مي نمايندو قدرت و اطلاعاتي كه دارند با يكديگر در ميان مي گذارند و همواره زير دستان را تقويت مي كنند. مديران </a:t>
            </a:r>
            <a:r>
              <a:rPr lang="fa-IR" sz="2000" dirty="0" smtClean="0"/>
              <a:t>زن </a:t>
            </a:r>
            <a:r>
              <a:rPr lang="fa-IR" sz="2000" dirty="0"/>
              <a:t>ترجيح مي دهند كه در مقام رهبري از شيوه هايي نظير تخصص، برقرار كردن تماس با ديگران</a:t>
            </a:r>
            <a:r>
              <a:rPr lang="fa-IR" sz="2000" dirty="0" smtClean="0"/>
              <a:t>، شخصيت </a:t>
            </a:r>
            <a:r>
              <a:rPr lang="fa-IR" sz="2000" dirty="0"/>
              <a:t>فره مند </a:t>
            </a:r>
            <a:r>
              <a:rPr lang="fa-IR" sz="2000" dirty="0" smtClean="0"/>
              <a:t>و </a:t>
            </a:r>
            <a:r>
              <a:rPr lang="fa-IR" sz="2000" dirty="0"/>
              <a:t>مهارتهاي انساني استفاده كنند</a:t>
            </a:r>
            <a:r>
              <a:rPr lang="fa-IR" sz="2000" dirty="0" smtClean="0"/>
              <a:t>. مردان </a:t>
            </a:r>
            <a:r>
              <a:rPr lang="fa-IR" sz="2000" dirty="0"/>
              <a:t>شيوه دستور دهي و كنترل را اعمال مي كنند مردان به قدرت خود تكيه مي كنند</a:t>
            </a:r>
            <a:r>
              <a:rPr lang="fa-IR" sz="2000" dirty="0" smtClean="0"/>
              <a:t>. </a:t>
            </a: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96</a:t>
            </a:fld>
            <a:endParaRPr lang="en-US" dirty="0"/>
          </a:p>
        </p:txBody>
      </p:sp>
    </p:spTree>
    <p:extLst>
      <p:ext uri="{BB962C8B-B14F-4D97-AF65-F5344CB8AC3E}">
        <p14:creationId xmlns:p14="http://schemas.microsoft.com/office/powerpoint/2010/main" val="3509670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447800"/>
            <a:ext cx="8640762" cy="5257800"/>
          </a:xfrm>
        </p:spPr>
        <p:txBody>
          <a:bodyPr/>
          <a:lstStyle/>
          <a:p>
            <a:pPr marL="0" indent="0">
              <a:buNone/>
            </a:pPr>
            <a:r>
              <a:rPr lang="fa-IR" sz="2000" dirty="0"/>
              <a:t>در حال حاضر از آنجا كه بهترين مدير كسي است كه به حرف ديگران گوش دهد موجبات انگيزش آنان را </a:t>
            </a:r>
            <a:r>
              <a:rPr lang="fa-IR" sz="2000" dirty="0" smtClean="0"/>
              <a:t>فراهم </a:t>
            </a:r>
            <a:r>
              <a:rPr lang="fa-IR" sz="2000" dirty="0"/>
              <a:t>آوردوآنان را حمايت و پشتيباني كند چنين به نظر مي رسد كه زنان بمراتب بهتر از مردان عمل مي كنند</a:t>
            </a:r>
            <a:r>
              <a:rPr lang="fa-IR" sz="2000" dirty="0" smtClean="0"/>
              <a:t>. </a:t>
            </a:r>
          </a:p>
          <a:p>
            <a:pPr marL="0" indent="0">
              <a:buNone/>
            </a:pPr>
            <a:r>
              <a:rPr lang="fa-IR" sz="2000" dirty="0"/>
              <a:t>مديران موفق يا اثر بخش در زمينه مذاكره و چانه زني از مهارت بالايي برخوردار باشند كه زنان در اين زمينه </a:t>
            </a:r>
            <a:r>
              <a:rPr lang="fa-IR" sz="2000" dirty="0" smtClean="0"/>
              <a:t>نيز </a:t>
            </a:r>
            <a:r>
              <a:rPr lang="fa-IR" sz="2000" dirty="0"/>
              <a:t>موفق هستند</a:t>
            </a:r>
            <a:r>
              <a:rPr lang="fa-IR" sz="2000" dirty="0" smtClean="0"/>
              <a:t>. </a:t>
            </a:r>
          </a:p>
          <a:p>
            <a:pPr marL="0" indent="0">
              <a:buNone/>
            </a:pPr>
            <a:r>
              <a:rPr lang="fa-IR" sz="2000" b="1" dirty="0" smtClean="0">
                <a:solidFill>
                  <a:srgbClr val="FF0000"/>
                </a:solidFill>
              </a:rPr>
              <a:t>4) </a:t>
            </a:r>
            <a:r>
              <a:rPr lang="fa-IR" sz="2000" b="1" dirty="0">
                <a:solidFill>
                  <a:srgbClr val="FF0000"/>
                </a:solidFill>
              </a:rPr>
              <a:t>تئوري شخصيتي رهبر فره مند: </a:t>
            </a:r>
            <a:r>
              <a:rPr lang="fa-IR" sz="2000" dirty="0"/>
              <a:t>در تئوريهاي پيشين افراد پيروان خود را در مسيري هدايت مي كنند كه هدفهاي </a:t>
            </a:r>
            <a:r>
              <a:rPr lang="fa-IR" sz="2000" dirty="0" smtClean="0"/>
              <a:t>سازمان </a:t>
            </a:r>
            <a:r>
              <a:rPr lang="fa-IR" sz="2000" dirty="0"/>
              <a:t>مشخص كرده در رهبري فرهمند در اين نوع رهبري به پيروان خود الهام مي بخشد كه منافع خويش را فداي </a:t>
            </a:r>
            <a:r>
              <a:rPr lang="fa-IR" sz="2000" dirty="0" smtClean="0"/>
              <a:t>منافع </a:t>
            </a:r>
            <a:r>
              <a:rPr lang="fa-IR" sz="2000" dirty="0"/>
              <a:t>سازمان كنند و اين فرد مي تواند اثراتي عميق روي پيروان خود داشته باشد و تحول در آنان ايجاد كنند مانند مادر </a:t>
            </a:r>
            <a:r>
              <a:rPr lang="fa-IR" sz="2000" dirty="0" smtClean="0"/>
              <a:t>ترزا </a:t>
            </a:r>
            <a:r>
              <a:rPr lang="fa-IR" sz="2000" dirty="0"/>
              <a:t>گاندي و</a:t>
            </a:r>
            <a:r>
              <a:rPr lang="fa-IR" sz="2000" dirty="0" smtClean="0"/>
              <a:t>....</a:t>
            </a:r>
          </a:p>
          <a:p>
            <a:pPr marL="0" indent="0">
              <a:buNone/>
            </a:pPr>
            <a:r>
              <a:rPr lang="fa-IR" sz="2000" b="1" dirty="0">
                <a:solidFill>
                  <a:srgbClr val="FF0000"/>
                </a:solidFill>
              </a:rPr>
              <a:t>ويژگي رهبر فره </a:t>
            </a:r>
            <a:r>
              <a:rPr lang="fa-IR" sz="2000" b="1" dirty="0" smtClean="0">
                <a:solidFill>
                  <a:srgbClr val="FF0000"/>
                </a:solidFill>
              </a:rPr>
              <a:t>مند:</a:t>
            </a:r>
          </a:p>
          <a:p>
            <a:pPr marL="0" indent="0">
              <a:buNone/>
            </a:pPr>
            <a:r>
              <a:rPr lang="fa-IR" sz="2000" dirty="0"/>
              <a:t>اعتماد به </a:t>
            </a:r>
            <a:r>
              <a:rPr lang="fa-IR" sz="2000" dirty="0" smtClean="0"/>
              <a:t>نفس، </a:t>
            </a:r>
            <a:r>
              <a:rPr lang="fa-IR" sz="2000" dirty="0"/>
              <a:t>ديدگاه بلند و اعتماد راسخ به آن </a:t>
            </a:r>
            <a:r>
              <a:rPr lang="fa-IR" sz="2000" dirty="0" smtClean="0"/>
              <a:t>ديدگاه، </a:t>
            </a:r>
            <a:r>
              <a:rPr lang="fa-IR" sz="2000" dirty="0"/>
              <a:t>رفتار خارق </a:t>
            </a:r>
            <a:r>
              <a:rPr lang="fa-IR" sz="2000" dirty="0" smtClean="0"/>
              <a:t>العاده، </a:t>
            </a:r>
            <a:r>
              <a:rPr lang="fa-IR" sz="2000" dirty="0"/>
              <a:t>عاملان </a:t>
            </a:r>
            <a:r>
              <a:rPr lang="fa-IR" sz="2000" dirty="0" smtClean="0"/>
              <a:t>تغيير.</a:t>
            </a:r>
          </a:p>
          <a:p>
            <a:pPr marL="0" indent="0">
              <a:buNone/>
            </a:pPr>
            <a:endParaRPr lang="fa-IR" sz="2000" dirty="0" smtClean="0"/>
          </a:p>
          <a:p>
            <a:pPr marL="0" indent="0">
              <a:buNone/>
            </a:pPr>
            <a:r>
              <a:rPr lang="fa-IR" sz="2000" dirty="0"/>
              <a:t>تحقيق در زمينه رهبران فرهمند نشان مي دهد كه پيروان رهبران فرهمند به خود اعتماد داشته</a:t>
            </a:r>
            <a:r>
              <a:rPr lang="fa-IR" sz="2000" dirty="0" smtClean="0"/>
              <a:t>، در </a:t>
            </a:r>
            <a:r>
              <a:rPr lang="fa-IR" sz="2000" dirty="0"/>
              <a:t>كارهاي خود </a:t>
            </a:r>
            <a:r>
              <a:rPr lang="fa-IR" sz="2000" dirty="0" smtClean="0"/>
              <a:t>تجربه </a:t>
            </a:r>
            <a:r>
              <a:rPr lang="fa-IR" sz="2000" dirty="0"/>
              <a:t>هاي ارزشمند كسب كرده و اعتراف مي نمودند كه همواره مورد حمايت رهبران خود هستند</a:t>
            </a:r>
            <a:r>
              <a:rPr lang="fa-IR" sz="2000" dirty="0" smtClean="0"/>
              <a:t>، </a:t>
            </a:r>
            <a:r>
              <a:rPr lang="fa-IR" sz="2000" dirty="0"/>
              <a:t>ساعتهاي زياد كار مي كنند و عماكرد بهتري </a:t>
            </a:r>
            <a:r>
              <a:rPr lang="fa-IR" sz="2000" dirty="0" smtClean="0"/>
              <a:t>دارند احساس </a:t>
            </a:r>
            <a:r>
              <a:rPr lang="fa-IR" sz="2000" dirty="0"/>
              <a:t>رضايتمندي بيشتري نيز دارند البته </a:t>
            </a:r>
            <a:r>
              <a:rPr lang="fa-IR" sz="2000" dirty="0" smtClean="0"/>
              <a:t>بايد </a:t>
            </a:r>
            <a:r>
              <a:rPr lang="fa-IR" sz="2000" dirty="0"/>
              <a:t>در اين </a:t>
            </a:r>
            <a:r>
              <a:rPr lang="fa-IR" sz="2000" dirty="0" smtClean="0"/>
              <a:t>زمينه </a:t>
            </a:r>
            <a:r>
              <a:rPr lang="fa-IR" sz="2000" dirty="0"/>
              <a:t>تحقيقات بيشتري انجام شود.</a:t>
            </a:r>
            <a:endParaRPr lang="fa-IR" sz="2000" dirty="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97</a:t>
            </a:fld>
            <a:endParaRPr lang="en-US" dirty="0"/>
          </a:p>
        </p:txBody>
      </p:sp>
    </p:spTree>
    <p:extLst>
      <p:ext uri="{BB962C8B-B14F-4D97-AF65-F5344CB8AC3E}">
        <p14:creationId xmlns:p14="http://schemas.microsoft.com/office/powerpoint/2010/main" val="26102275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152400" y="1371600"/>
            <a:ext cx="8839200" cy="5257800"/>
          </a:xfrm>
        </p:spPr>
        <p:txBody>
          <a:bodyPr/>
          <a:lstStyle/>
          <a:p>
            <a:pPr marL="0" indent="0">
              <a:buNone/>
            </a:pPr>
            <a:r>
              <a:rPr lang="fa-IR" sz="2000" b="1" dirty="0">
                <a:solidFill>
                  <a:srgbClr val="FF0000"/>
                </a:solidFill>
              </a:rPr>
              <a:t>آيا رهبري مؤثر است </a:t>
            </a:r>
            <a:r>
              <a:rPr lang="fa-IR" sz="2000" b="1" dirty="0" smtClean="0">
                <a:solidFill>
                  <a:srgbClr val="FF0000"/>
                </a:solidFill>
              </a:rPr>
              <a:t>!</a:t>
            </a:r>
          </a:p>
          <a:p>
            <a:pPr marL="0" indent="0">
              <a:buNone/>
            </a:pPr>
            <a:r>
              <a:rPr lang="fa-IR" sz="2000" dirty="0"/>
              <a:t>برخي از شيوه هاي رهبري (صرفه نظر از شرايط و موقعيت ها )اثر بخش خواهد </a:t>
            </a:r>
            <a:r>
              <a:rPr lang="fa-IR" sz="2000" dirty="0" smtClean="0"/>
              <a:t>بود. </a:t>
            </a:r>
            <a:r>
              <a:rPr lang="fa-IR" sz="2000" dirty="0"/>
              <a:t>تحقيقات نشان مي دهد در برخي شرايط هيچ نوع رفتار رهبري نمي تواند اهميت داشته باشد</a:t>
            </a:r>
            <a:r>
              <a:rPr lang="fa-IR" sz="2000" dirty="0" smtClean="0"/>
              <a:t>. </a:t>
            </a:r>
            <a:r>
              <a:rPr lang="fa-IR" sz="2000" dirty="0"/>
              <a:t>گاهي اوقات برخي افراد و متغيرهاي سازماني به عنوان جايگزين هايي وارد صحنه مي شوند و اثرات رهبري را بي </a:t>
            </a:r>
            <a:r>
              <a:rPr lang="fa-IR" sz="2000" dirty="0" smtClean="0"/>
              <a:t>اثر ميسازند مانند </a:t>
            </a:r>
            <a:r>
              <a:rPr lang="fa-IR" sz="2000" dirty="0"/>
              <a:t>(تجربه -آموزش-تخصص حرفه ايي</a:t>
            </a:r>
            <a:r>
              <a:rPr lang="fa-IR" sz="2000" dirty="0" smtClean="0"/>
              <a:t>). </a:t>
            </a:r>
            <a:r>
              <a:rPr lang="fa-IR" sz="2000" dirty="0"/>
              <a:t>رهبر براي اثر بخش بودن بايد بتواند نظم يا ساختار به گروه يا سازمان ارائه كندو ابهام كاري را كاهش دهد</a:t>
            </a:r>
            <a:r>
              <a:rPr lang="fa-IR" sz="2000" dirty="0" smtClean="0"/>
              <a:t>. </a:t>
            </a:r>
            <a:r>
              <a:rPr lang="fa-IR" sz="2000" dirty="0"/>
              <a:t>در كارهاي تكراري يعني كارهايي كه به صورت فطري روشن و تكراري و بطور باطني كارگر را راضي نگه مي داردنياز </a:t>
            </a:r>
            <a:r>
              <a:rPr lang="fa-IR" sz="2000" dirty="0" smtClean="0"/>
              <a:t>به </a:t>
            </a:r>
            <a:r>
              <a:rPr lang="fa-IR" sz="2000" dirty="0"/>
              <a:t>رهبر نيست</a:t>
            </a:r>
            <a:r>
              <a:rPr lang="fa-IR" sz="2000" dirty="0" smtClean="0"/>
              <a:t>. </a:t>
            </a:r>
            <a:r>
              <a:rPr lang="fa-IR" sz="2000" dirty="0">
                <a:solidFill>
                  <a:srgbClr val="FF3399"/>
                </a:solidFill>
              </a:rPr>
              <a:t>رهبري يك متغير مستقل است پس مي تواند بر رضايت شغلي اثر بگذارد</a:t>
            </a:r>
            <a:r>
              <a:rPr lang="fa-IR" sz="2000" dirty="0" smtClean="0">
                <a:solidFill>
                  <a:srgbClr val="FF3399"/>
                </a:solidFill>
              </a:rPr>
              <a:t>. </a:t>
            </a:r>
            <a:r>
              <a:rPr lang="fa-IR" sz="2000" dirty="0"/>
              <a:t>رهبري فرهمند نيز مدينه فاضله نيست بلكه اين نوع رهبري در يك بحران مي تواند مفيد باشدولي پس از بحران </a:t>
            </a:r>
            <a:r>
              <a:rPr lang="fa-IR" sz="2000" dirty="0" smtClean="0"/>
              <a:t>و </a:t>
            </a:r>
            <a:r>
              <a:rPr lang="fa-IR" sz="2000" dirty="0"/>
              <a:t>برگشت اوضاع به حالت عادي نمي تواند اثر بخش باشد</a:t>
            </a:r>
            <a:r>
              <a:rPr lang="fa-IR" sz="2000" dirty="0" smtClean="0"/>
              <a:t>. </a:t>
            </a:r>
          </a:p>
          <a:p>
            <a:pPr marL="0" indent="0">
              <a:buNone/>
            </a:pPr>
            <a:r>
              <a:rPr lang="fa-IR" sz="2000" b="1" dirty="0">
                <a:solidFill>
                  <a:srgbClr val="FF0000"/>
                </a:solidFill>
              </a:rPr>
              <a:t>نكات كاربردي براي </a:t>
            </a:r>
            <a:r>
              <a:rPr lang="fa-IR" sz="2000" b="1" dirty="0" smtClean="0">
                <a:solidFill>
                  <a:srgbClr val="FF0000"/>
                </a:solidFill>
              </a:rPr>
              <a:t>مديران: </a:t>
            </a:r>
          </a:p>
          <a:p>
            <a:pPr marL="0" indent="0">
              <a:buNone/>
            </a:pPr>
            <a:r>
              <a:rPr lang="fa-IR" sz="2000" b="1" dirty="0">
                <a:solidFill>
                  <a:srgbClr val="FF3399"/>
                </a:solidFill>
              </a:rPr>
              <a:t>در تحقيقات فيدلر</a:t>
            </a:r>
            <a:r>
              <a:rPr lang="fa-IR" sz="2000" b="1" dirty="0"/>
              <a:t>: </a:t>
            </a:r>
            <a:r>
              <a:rPr lang="fa-IR" sz="2000" dirty="0"/>
              <a:t>بعد كار- </a:t>
            </a:r>
            <a:r>
              <a:rPr lang="fa-IR" sz="2000" dirty="0">
                <a:solidFill>
                  <a:srgbClr val="FF3399"/>
                </a:solidFill>
              </a:rPr>
              <a:t>در تحقيقات اوهايو</a:t>
            </a:r>
            <a:r>
              <a:rPr lang="fa-IR" sz="2000" dirty="0"/>
              <a:t>: ابتكار عمل- </a:t>
            </a:r>
            <a:r>
              <a:rPr lang="fa-IR" sz="2000" dirty="0">
                <a:solidFill>
                  <a:srgbClr val="FF3399"/>
                </a:solidFill>
              </a:rPr>
              <a:t>در تئوري مسير-هدف</a:t>
            </a:r>
            <a:r>
              <a:rPr lang="fa-IR" sz="2000" dirty="0"/>
              <a:t>: فرماندهي-در پژوهش </a:t>
            </a:r>
            <a:r>
              <a:rPr lang="fa-IR" sz="2000" b="1" dirty="0" smtClean="0">
                <a:solidFill>
                  <a:srgbClr val="FF3399"/>
                </a:solidFill>
              </a:rPr>
              <a:t>دانشگاه </a:t>
            </a:r>
            <a:r>
              <a:rPr lang="fa-IR" sz="2000" b="1" dirty="0">
                <a:solidFill>
                  <a:srgbClr val="FF3399"/>
                </a:solidFill>
              </a:rPr>
              <a:t>ميشيگان</a:t>
            </a:r>
            <a:r>
              <a:rPr lang="fa-IR" sz="2000" b="1" dirty="0" smtClean="0"/>
              <a:t>: </a:t>
            </a:r>
            <a:r>
              <a:rPr lang="fa-IR" sz="2000" dirty="0" smtClean="0"/>
              <a:t>توليدگراو </a:t>
            </a:r>
            <a:r>
              <a:rPr lang="fa-IR" sz="2000" dirty="0"/>
              <a:t>بليك و موتون آنرا توجه به توليد </a:t>
            </a:r>
            <a:r>
              <a:rPr lang="fa-IR" sz="2000" dirty="0" smtClean="0"/>
              <a:t>ناميدند. </a:t>
            </a:r>
          </a:p>
          <a:p>
            <a:pPr marL="0" indent="0">
              <a:buNone/>
            </a:pPr>
            <a:r>
              <a:rPr lang="fa-IR" sz="2000" dirty="0">
                <a:solidFill>
                  <a:srgbClr val="FF3399"/>
                </a:solidFill>
              </a:rPr>
              <a:t>بعد انساني اين تئوري ها </a:t>
            </a:r>
            <a:r>
              <a:rPr lang="fa-IR" sz="2000" dirty="0"/>
              <a:t>هم نامهاي متفاوت به خود گرفت</a:t>
            </a:r>
            <a:r>
              <a:rPr lang="fa-IR" sz="2000" dirty="0" smtClean="0"/>
              <a:t>: </a:t>
            </a:r>
            <a:r>
              <a:rPr lang="fa-IR" sz="2000" dirty="0" smtClean="0">
                <a:solidFill>
                  <a:srgbClr val="FF3399"/>
                </a:solidFill>
              </a:rPr>
              <a:t>مراعات </a:t>
            </a:r>
            <a:r>
              <a:rPr lang="fa-IR" sz="2000" dirty="0">
                <a:solidFill>
                  <a:srgbClr val="FF3399"/>
                </a:solidFill>
              </a:rPr>
              <a:t>حال </a:t>
            </a:r>
            <a:r>
              <a:rPr lang="fa-IR" sz="2000" dirty="0" smtClean="0">
                <a:solidFill>
                  <a:srgbClr val="FF3399"/>
                </a:solidFill>
              </a:rPr>
              <a:t>ديگران-حمايتي-كارمندگرا</a:t>
            </a:r>
            <a:r>
              <a:rPr lang="fa-IR" sz="2000" dirty="0" smtClean="0"/>
              <a:t>.</a:t>
            </a:r>
          </a:p>
          <a:p>
            <a:pPr marL="0" indent="0">
              <a:buNone/>
            </a:pPr>
            <a:r>
              <a:rPr lang="fa-IR" sz="2000" dirty="0"/>
              <a:t>آنچه مهم است آنكه رفتار رهبر از همين دو بعد مورد توجه قرار گرفته و پژوهشگران درمورد اينكه آيا اين دو </a:t>
            </a:r>
            <a:r>
              <a:rPr lang="fa-IR" sz="2000" dirty="0" smtClean="0"/>
              <a:t>بعد </a:t>
            </a:r>
            <a:r>
              <a:rPr lang="fa-IR" sz="2000" dirty="0"/>
              <a:t>مي تواند روي يك طيف قرار گيرد اختلاف نظر </a:t>
            </a:r>
            <a:r>
              <a:rPr lang="fa-IR" sz="2000" dirty="0" smtClean="0"/>
              <a:t>دارند.</a:t>
            </a:r>
            <a:endParaRPr lang="fa-IR" sz="2000" dirty="0" smtClean="0">
              <a:solidFill>
                <a:srgbClr val="FF0000"/>
              </a:solidFill>
            </a:endParaRPr>
          </a:p>
        </p:txBody>
      </p:sp>
      <p:sp>
        <p:nvSpPr>
          <p:cNvPr id="6" name="Slide Number Placeholder 5"/>
          <p:cNvSpPr>
            <a:spLocks noGrp="1"/>
          </p:cNvSpPr>
          <p:nvPr>
            <p:ph type="sldNum" sz="quarter" idx="16"/>
          </p:nvPr>
        </p:nvSpPr>
        <p:spPr/>
        <p:txBody>
          <a:bodyPr/>
          <a:lstStyle/>
          <a:p>
            <a:fld id="{D022A6DD-1C55-46BB-9D13-6EE9CF3BE74F}" type="slidenum">
              <a:rPr lang="en-US" smtClean="0"/>
              <a:pPr/>
              <a:t>98</a:t>
            </a:fld>
            <a:endParaRPr lang="en-US" dirty="0"/>
          </a:p>
        </p:txBody>
      </p:sp>
    </p:spTree>
    <p:extLst>
      <p:ext uri="{BB962C8B-B14F-4D97-AF65-F5344CB8AC3E}">
        <p14:creationId xmlns:p14="http://schemas.microsoft.com/office/powerpoint/2010/main" val="8573838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فصل 10 : رهبري</a:t>
            </a:r>
            <a:endParaRPr lang="fa-IR" dirty="0"/>
          </a:p>
        </p:txBody>
      </p:sp>
      <p:sp>
        <p:nvSpPr>
          <p:cNvPr id="5" name="Text Placeholder 4"/>
          <p:cNvSpPr>
            <a:spLocks noGrp="1"/>
          </p:cNvSpPr>
          <p:nvPr>
            <p:ph type="body" sz="quarter" idx="18"/>
          </p:nvPr>
        </p:nvSpPr>
        <p:spPr>
          <a:xfrm>
            <a:off x="251718" y="1371600"/>
            <a:ext cx="8640762" cy="5334000"/>
          </a:xfrm>
        </p:spPr>
        <p:txBody>
          <a:bodyPr/>
          <a:lstStyle/>
          <a:p>
            <a:pPr marL="0" indent="0">
              <a:buNone/>
            </a:pPr>
            <a:r>
              <a:rPr lang="fa-IR" sz="2000" dirty="0"/>
              <a:t>ويژگي شخصيتي نمي تواند تضمين كند كه كاركنان وزير دستان عملكرد بهتري داشته باشند</a:t>
            </a:r>
            <a:r>
              <a:rPr lang="fa-IR" sz="2000" dirty="0" smtClean="0"/>
              <a:t>. يعني </a:t>
            </a:r>
            <a:r>
              <a:rPr lang="fa-IR" sz="2000" dirty="0"/>
              <a:t>بعد شخصيت </a:t>
            </a:r>
            <a:r>
              <a:rPr lang="fa-IR" sz="2000" dirty="0" smtClean="0"/>
              <a:t>به </a:t>
            </a:r>
            <a:r>
              <a:rPr lang="fa-IR" sz="2000" dirty="0"/>
              <a:t>تنهايي نمي تواند موفقيت رهبري را پيش بيني كند</a:t>
            </a:r>
            <a:r>
              <a:rPr lang="fa-IR" sz="2000" dirty="0" smtClean="0"/>
              <a:t>. </a:t>
            </a:r>
            <a:r>
              <a:rPr lang="fa-IR" sz="2000" dirty="0"/>
              <a:t>درتحقيقات دانشگاه ميشيگان،اوهايو و شبكه مديريت نمي توان بازدهي يا توليد كارمند را پيش بيني كردو نمي </a:t>
            </a:r>
            <a:r>
              <a:rPr lang="fa-IR" sz="2000" dirty="0" smtClean="0"/>
              <a:t>توان </a:t>
            </a:r>
            <a:r>
              <a:rPr lang="fa-IR" sz="2000" dirty="0"/>
              <a:t>گفت كه اگر رهبر يا مديري طرفدار كار باشد تا چه اندازه مي تواند موجب رضايت شغلي،توليدو بازدهي كاركنان شود</a:t>
            </a:r>
            <a:r>
              <a:rPr lang="fa-IR" sz="2000" dirty="0" smtClean="0"/>
              <a:t>. </a:t>
            </a:r>
            <a:r>
              <a:rPr lang="fa-IR" sz="2000" dirty="0"/>
              <a:t>الگوي فيدلر در محيط محدود وكنترل شده انجام شد مي تواند اين تئوري را تأييد كندولي تحقيقات ميداني نمي </a:t>
            </a:r>
            <a:r>
              <a:rPr lang="fa-IR" sz="2000" dirty="0" smtClean="0"/>
              <a:t>تواند </a:t>
            </a:r>
            <a:r>
              <a:rPr lang="fa-IR" sz="2000" dirty="0"/>
              <a:t>اين ديدگاه را تأييد كند</a:t>
            </a:r>
            <a:r>
              <a:rPr lang="fa-IR" sz="2000" dirty="0" smtClean="0"/>
              <a:t>.</a:t>
            </a:r>
          </a:p>
          <a:p>
            <a:pPr marL="0" indent="0">
              <a:buNone/>
            </a:pPr>
            <a:endParaRPr lang="fa-IR" sz="2000" dirty="0" smtClean="0"/>
          </a:p>
          <a:p>
            <a:pPr marL="0" indent="0">
              <a:buNone/>
            </a:pPr>
            <a:r>
              <a:rPr lang="fa-IR" sz="2000" dirty="0"/>
              <a:t>الگوي مسير- هدف چارچوبي را ارائه مي كند كه مي توان بدان وسيله اثر بخشي رهبري را پيش بيني كردموفقيت </a:t>
            </a:r>
            <a:r>
              <a:rPr lang="fa-IR" sz="2000" dirty="0" smtClean="0"/>
              <a:t>رهبر </a:t>
            </a:r>
            <a:r>
              <a:rPr lang="fa-IR" sz="2000" dirty="0"/>
              <a:t>به اين بستگي دارد كه با توجه به محيط و شرايط زير دستان سبك خود را تغيير </a:t>
            </a:r>
            <a:r>
              <a:rPr lang="fa-IR" sz="2000" dirty="0" smtClean="0"/>
              <a:t>دهد.</a:t>
            </a:r>
          </a:p>
          <a:p>
            <a:pPr marL="0" indent="0">
              <a:buNone/>
            </a:pPr>
            <a:endParaRPr lang="fa-IR" sz="2000" dirty="0"/>
          </a:p>
          <a:p>
            <a:pPr marL="0" indent="0">
              <a:buNone/>
            </a:pPr>
            <a:r>
              <a:rPr lang="fa-IR" sz="2000" dirty="0"/>
              <a:t>در الگوي مشاركتي ابهامات زيادي وجود داردولي بزرگترين نقش آن اين بوده كه توانسته متغيرهاي اقتضايي را </a:t>
            </a:r>
            <a:r>
              <a:rPr lang="fa-IR" sz="2000" dirty="0" smtClean="0"/>
              <a:t>معرفي </a:t>
            </a:r>
            <a:r>
              <a:rPr lang="fa-IR" sz="2000" dirty="0"/>
              <a:t>كند به گونه اي كه قبل از انتخاب شيوه رهبري بايد به آنها توجه </a:t>
            </a:r>
            <a:r>
              <a:rPr lang="fa-IR" sz="2000" dirty="0" smtClean="0"/>
              <a:t>كرد.</a:t>
            </a:r>
          </a:p>
          <a:p>
            <a:pPr marL="0" indent="0">
              <a:buNone/>
            </a:pPr>
            <a:endParaRPr lang="fa-IR" sz="2000" dirty="0" smtClean="0"/>
          </a:p>
          <a:p>
            <a:pPr marL="0" indent="0">
              <a:buNone/>
            </a:pPr>
            <a:endParaRPr lang="fa-IR" sz="2000" dirty="0"/>
          </a:p>
        </p:txBody>
      </p:sp>
      <p:sp>
        <p:nvSpPr>
          <p:cNvPr id="6" name="Slide Number Placeholder 5"/>
          <p:cNvSpPr>
            <a:spLocks noGrp="1"/>
          </p:cNvSpPr>
          <p:nvPr>
            <p:ph type="sldNum" sz="quarter" idx="16"/>
          </p:nvPr>
        </p:nvSpPr>
        <p:spPr/>
        <p:txBody>
          <a:bodyPr/>
          <a:lstStyle/>
          <a:p>
            <a:fld id="{D022A6DD-1C55-46BB-9D13-6EE9CF3BE74F}" type="slidenum">
              <a:rPr lang="en-US" smtClean="0"/>
              <a:pPr/>
              <a:t>99</a:t>
            </a:fld>
            <a:endParaRPr lang="en-US" dirty="0"/>
          </a:p>
        </p:txBody>
      </p:sp>
    </p:spTree>
    <p:extLst>
      <p:ext uri="{BB962C8B-B14F-4D97-AF65-F5344CB8AC3E}">
        <p14:creationId xmlns:p14="http://schemas.microsoft.com/office/powerpoint/2010/main" val="371019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agerial-ghale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A29B889B8BE3B84FB981729BAE619554" ma:contentTypeVersion="1" ma:contentTypeDescription="یک سند جدید ایجاد کنید." ma:contentTypeScope="" ma:versionID="10b3219406801aed3ab2e6d081cfc16d">
  <xsd:schema xmlns:xsd="http://www.w3.org/2001/XMLSchema" xmlns:xs="http://www.w3.org/2001/XMLSchema" xmlns:p="http://schemas.microsoft.com/office/2006/metadata/properties" xmlns:ns1="http://schemas.microsoft.com/sharepoint/v3" xmlns:ns2="d2289274-6128-4816-ae07-41a25b982335" targetNamespace="http://schemas.microsoft.com/office/2006/metadata/properties" ma:root="true" ma:fieldsID="488709f16627685f8dedfa9794eca317" ns1:_="" ns2:_="">
    <xsd:import namespace="http://schemas.microsoft.com/sharepoint/v3"/>
    <xsd:import namespace="d2289274-6128-4816-ae07-41a25b98233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تاریخ شروع زمان بندی" ma:description="" ma:hidden="true" ma:internalName="PublishingStartDate">
      <xsd:simpleType>
        <xsd:restriction base="dms:Unknown"/>
      </xsd:simpleType>
    </xsd:element>
    <xsd:element name="PublishingExpirationDate" ma:index="9" nillable="true" ma:displayName="تاریخ اتمام زمان بندی"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289274-6128-4816-ae07-41a25b982335" elementFormDefault="qualified">
    <xsd:import namespace="http://schemas.microsoft.com/office/2006/documentManagement/types"/>
    <xsd:import namespace="http://schemas.microsoft.com/office/infopath/2007/PartnerControls"/>
    <xsd:element name="_dlc_DocId" ma:index="10"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11"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2289274-6128-4816-ae07-41a25b982335">5VXMWDDNTVKU-109-563</_dlc_DocId>
    <_dlc_DocIdUrl xmlns="d2289274-6128-4816-ae07-41a25b982335">
      <Url>http://www.sbu.ac.ir/Adj/PlanandTech/bud/_layouts/DocIdRedir.aspx?ID=5VXMWDDNTVKU-109-563</Url>
      <Description>5VXMWDDNTVKU-109-563</Description>
    </_dlc_DocIdUrl>
  </documentManagement>
</p:properties>
</file>

<file path=customXml/itemProps1.xml><?xml version="1.0" encoding="utf-8"?>
<ds:datastoreItem xmlns:ds="http://schemas.openxmlformats.org/officeDocument/2006/customXml" ds:itemID="{00148780-9DAE-4C72-804A-69AE4DB52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289274-6128-4816-ae07-41a25b982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C3FD94-A7FD-4F9F-8A6C-B72F831CE219}">
  <ds:schemaRefs>
    <ds:schemaRef ds:uri="http://schemas.microsoft.com/sharepoint/events"/>
  </ds:schemaRefs>
</ds:datastoreItem>
</file>

<file path=customXml/itemProps3.xml><?xml version="1.0" encoding="utf-8"?>
<ds:datastoreItem xmlns:ds="http://schemas.openxmlformats.org/officeDocument/2006/customXml" ds:itemID="{0924D7A5-BEE2-4659-A61E-9FC18DE0F84F}">
  <ds:schemaRefs>
    <ds:schemaRef ds:uri="http://schemas.microsoft.com/sharepoint/v3/contenttype/forms"/>
  </ds:schemaRefs>
</ds:datastoreItem>
</file>

<file path=customXml/itemProps4.xml><?xml version="1.0" encoding="utf-8"?>
<ds:datastoreItem xmlns:ds="http://schemas.openxmlformats.org/officeDocument/2006/customXml" ds:itemID="{6611306E-15B0-4E1F-81F4-41CF94D32D32}">
  <ds:schemaRefs>
    <ds:schemaRef ds:uri="http://schemas.microsoft.com/office/2006/documentManagement/types"/>
    <ds:schemaRef ds:uri="d2289274-6128-4816-ae07-41a25b982335"/>
    <ds:schemaRef ds:uri="http://schemas.microsoft.com/office/2006/metadata/properties"/>
    <ds:schemaRef ds:uri="http://purl.org/dc/terms/"/>
    <ds:schemaRef ds:uri="http://schemas.microsoft.com/sharepoint/v3"/>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managerial-ghaleb-1</Template>
  <TotalTime>2216</TotalTime>
  <Words>22243</Words>
  <Application>Microsoft Office PowerPoint</Application>
  <PresentationFormat>On-screen Show (4:3)</PresentationFormat>
  <Paragraphs>1065</Paragraphs>
  <Slides>115</Slides>
  <Notes>3</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managerial-ghaleb-1</vt:lpstr>
      <vt:lpstr>دانشگاه علامه طباطبایی</vt:lpstr>
      <vt:lpstr>PowerPoint Presentation</vt:lpstr>
      <vt:lpstr>فهرست مطالب</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1: پيش درآمدي بر رفتار سازماني</vt:lpstr>
      <vt:lpstr>فصل 2: رفتار سازماني در سطح جهاني</vt:lpstr>
      <vt:lpstr>فصل 2: رفتار سازماني در سطح جهاني</vt:lpstr>
      <vt:lpstr>فصل 2: رفتار سازماني در سطح جهاني</vt:lpstr>
      <vt:lpstr>فصل 2: رفتار سازماني در سطح جهاني</vt:lpstr>
      <vt:lpstr>فصل 2: رفتار سازماني در سطح جهاني</vt:lpstr>
      <vt:lpstr>فصل 2: رفتار سازماني در سطح جهاني</vt:lpstr>
      <vt:lpstr>فصل 2: رفتار سازماني در سطح جهاني</vt:lpstr>
      <vt:lpstr>فصل 2: رفتار سازماني در سطح جهاني</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3: مباني رفتار فرد</vt:lpstr>
      <vt:lpstr>فصل 4: انگيزش</vt:lpstr>
      <vt:lpstr>فصل 4: انگيزش</vt:lpstr>
      <vt:lpstr>فصل 4: انگيزش</vt:lpstr>
      <vt:lpstr>فصل 4: انگيزش</vt:lpstr>
      <vt:lpstr>فصل 4: انگيزش</vt:lpstr>
      <vt:lpstr>فصل 4: انگيزش</vt:lpstr>
      <vt:lpstr>فصل 4: انگيزش</vt:lpstr>
      <vt:lpstr>فصل 4: انگيزش</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5: انگيزش: از مفاهيم تا كاربرد</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6: تصميم گيري فردي</vt:lpstr>
      <vt:lpstr>فصل 7: مباني رفتار گروه</vt:lpstr>
      <vt:lpstr>فصل 7: مباني رفتار گروه</vt:lpstr>
      <vt:lpstr>فصل 7: مباني رفتار گروه</vt:lpstr>
      <vt:lpstr>فصل 7: مباني رفتار گروه</vt:lpstr>
      <vt:lpstr>فصل 7: مباني رفتار گروه</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8: شناخت تيم</vt:lpstr>
      <vt:lpstr>فصل 9: ارتباطات</vt:lpstr>
      <vt:lpstr>فصل 9: ارتباطات</vt:lpstr>
      <vt:lpstr>فصل 9: ارتباطات</vt:lpstr>
      <vt:lpstr>فصل 9: ارتباطات</vt:lpstr>
      <vt:lpstr>فصل 9: ارتباطات</vt:lpstr>
      <vt:lpstr>فصل 9: ارتباطات</vt:lpstr>
      <vt:lpstr>فصل 9: ارتباطات</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10 : رهبري</vt:lpstr>
      <vt:lpstr>فصل 11 : قدرت و سياست</vt:lpstr>
      <vt:lpstr>فصل 11 : قدرت و سياست</vt:lpstr>
      <vt:lpstr>فصل 11 : قدرت و سياست</vt:lpstr>
      <vt:lpstr>فصل 11 : قدرت و سياست</vt:lpstr>
      <vt:lpstr>فصل 11 : قدرت و سياست</vt:lpstr>
      <vt:lpstr>فصل 11 : قدرت و سياست</vt:lpstr>
      <vt:lpstr>فصل 11 : قدرت و سياست</vt:lpstr>
      <vt:lpstr>فصل 11 : قدرت و سياست</vt:lpstr>
      <vt:lpstr>فصل 12 : تعارض</vt:lpstr>
      <vt:lpstr>فصل 12 : تعارض</vt:lpstr>
      <vt:lpstr>فصل 12 : تعارض</vt:lpstr>
      <vt:lpstr>فصل 12 : تعارض</vt:lpstr>
      <vt:lpstr>فصل 12 : تعارض</vt:lpstr>
      <vt:lpstr>فصل 12 : تعارض</vt:lpstr>
      <vt:lpstr>فصل 12 : تعارض</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وب سايت مديريتي ايران</dc:title>
  <dc:subject>خلاصه كتاب هاي مرجع مديريتي</dc:subject>
  <dc:creator>www.managerial.ir</dc:creator>
  <cp:keywords>www.managerial.ir</cp:keywords>
  <cp:lastModifiedBy>مرتضی مولوی</cp:lastModifiedBy>
  <cp:revision>329</cp:revision>
  <dcterms:created xsi:type="dcterms:W3CDTF">2012-12-14T08:34:18Z</dcterms:created>
  <dcterms:modified xsi:type="dcterms:W3CDTF">2019-11-24T10:59:12Z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0x010100A29B889B8BE3B84FB981729BAE619554</vt:lpwstr>
  </property>
  <property fmtid="{D5CDD505-2E9C-101B-9397-08002B2CF9AE}" pid="3" name="_dlc_DocIdItemGuid">
    <vt:lpwstr>66739d32-91af-4842-811f-a92fc01a261a</vt:lpwstr>
  </property>
</Properties>
</file>